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433" r:id="rId4"/>
    <p:sldId id="419" r:id="rId5"/>
    <p:sldId id="436" r:id="rId6"/>
    <p:sldId id="439" r:id="rId7"/>
    <p:sldId id="445" r:id="rId8"/>
    <p:sldId id="449" r:id="rId9"/>
    <p:sldId id="440" r:id="rId10"/>
    <p:sldId id="446" r:id="rId11"/>
    <p:sldId id="441" r:id="rId12"/>
    <p:sldId id="447" r:id="rId13"/>
    <p:sldId id="442" r:id="rId14"/>
    <p:sldId id="448" r:id="rId15"/>
    <p:sldId id="438" r:id="rId16"/>
    <p:sldId id="450" r:id="rId17"/>
    <p:sldId id="437" r:id="rId18"/>
    <p:sldId id="444" r:id="rId19"/>
    <p:sldId id="443" r:id="rId20"/>
    <p:sldId id="43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01" d="100"/>
          <a:sy n="101" d="100"/>
        </p:scale>
        <p:origin x="-1536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8BBE1-D906-2B44-A657-96AFA7BEEE88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04B0C-6F7E-E947-BD20-568734380E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4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4B0C-6F7E-E947-BD20-568734380EB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HOME LEARNING =</a:t>
            </a:r>
            <a:r>
              <a:rPr lang="en-US" baseline="0" dirty="0" smtClean="0"/>
              <a:t> Monday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4B0C-6F7E-E947-BD20-568734380EB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HOME LEARNING =</a:t>
            </a:r>
            <a:r>
              <a:rPr lang="en-US" baseline="0" dirty="0" smtClean="0"/>
              <a:t> Monday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4B0C-6F7E-E947-BD20-568734380EB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48600" y="0"/>
            <a:ext cx="1295399" cy="6858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20000"/>
                </a:schemeClr>
              </a:gs>
              <a:gs pos="100000">
                <a:schemeClr val="bg1">
                  <a:lumMod val="85000"/>
                  <a:alpha val="2000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971800"/>
            <a:ext cx="5120640" cy="170992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" y="4956048"/>
            <a:ext cx="5111496" cy="384048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smtClean="0"/>
              <a:pPr/>
              <a:t>‹#›</a:t>
            </a:fld>
            <a:endParaRPr/>
          </a:p>
        </p:txBody>
      </p:sp>
      <p:pic>
        <p:nvPicPr>
          <p:cNvPr id="10" name="Picture 9" descr="titleSlide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259"/>
            <a:ext cx="7071837" cy="901700"/>
          </a:xfrm>
        </p:spPr>
        <p:txBody>
          <a:bodyPr bIns="0" anchor="b">
            <a:noAutofit/>
          </a:bodyPr>
          <a:lstStyle>
            <a:lvl1pPr algn="l">
              <a:defRPr sz="32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2988"/>
            <a:ext cx="6843713" cy="381317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00" y="1103406"/>
            <a:ext cx="7085908" cy="841188"/>
          </a:xfrm>
        </p:spPr>
        <p:txBody>
          <a:bodyPr t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96435"/>
            <a:ext cx="7072313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093" y="443753"/>
            <a:ext cx="6970059" cy="3977640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663173"/>
            <a:ext cx="7072313" cy="804862"/>
          </a:xfrm>
        </p:spPr>
        <p:txBody>
          <a:bodyPr lIns="109728"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685800"/>
            <a:ext cx="1128713" cy="544036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85800"/>
            <a:ext cx="5867400" cy="544036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1341" y="6181538"/>
            <a:ext cx="806824" cy="365125"/>
          </a:xfrm>
        </p:spPr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2971800"/>
            <a:ext cx="5122862" cy="1712259"/>
          </a:xfrm>
        </p:spPr>
        <p:txBody>
          <a:bodyPr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>
              <a:defRPr sz="4400" b="1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953000"/>
            <a:ext cx="5113896" cy="38100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lnSpc>
                <a:spcPct val="120000"/>
              </a:lnSpc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130552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06353" y="9144"/>
            <a:ext cx="2743200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pic>
        <p:nvPicPr>
          <p:cNvPr id="9" name="Picture 8" descr="titleSlide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90800" y="6356350"/>
            <a:ext cx="667871" cy="365125"/>
          </a:xfr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12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24435"/>
            <a:ext cx="4845424" cy="731838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00200"/>
            <a:ext cx="484542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9144"/>
            <a:ext cx="2379663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54300"/>
            <a:ext cx="7315200" cy="850900"/>
          </a:xfrm>
        </p:spPr>
        <p:txBody>
          <a:bodyPr anchor="b" anchorCtr="0">
            <a:normAutofit/>
          </a:bodyPr>
          <a:lstStyle>
            <a:lvl1pPr algn="ctr">
              <a:defRPr sz="4400" b="1" cap="none" baseline="0"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099" y="3622344"/>
            <a:ext cx="7302501" cy="435401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5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 descr="SectionHeader-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48" y="3559792"/>
            <a:ext cx="7315200" cy="179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035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1706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mparisonBoxes.png"/>
          <p:cNvPicPr>
            <a:picLocks noChangeAspect="1"/>
          </p:cNvPicPr>
          <p:nvPr/>
        </p:nvPicPr>
        <p:blipFill>
          <a:blip r:embed="rId2"/>
          <a:srcRect l="4559" t="28431" r="57794" b="7647"/>
          <a:stretch>
            <a:fillRect/>
          </a:stretch>
        </p:blipFill>
        <p:spPr>
          <a:xfrm>
            <a:off x="363071" y="1949824"/>
            <a:ext cx="3474720" cy="4290753"/>
          </a:xfrm>
          <a:prstGeom prst="rect">
            <a:avLst/>
          </a:prstGeom>
        </p:spPr>
      </p:pic>
      <p:pic>
        <p:nvPicPr>
          <p:cNvPr id="11" name="Picture 10" descr="ComparisonBoxes.png"/>
          <p:cNvPicPr>
            <a:picLocks noChangeAspect="1"/>
          </p:cNvPicPr>
          <p:nvPr/>
        </p:nvPicPr>
        <p:blipFill>
          <a:blip r:embed="rId2"/>
          <a:srcRect l="4559" t="28431" r="57794" b="7647"/>
          <a:stretch>
            <a:fillRect/>
          </a:stretch>
        </p:blipFill>
        <p:spPr>
          <a:xfrm>
            <a:off x="3992880" y="1945341"/>
            <a:ext cx="3474720" cy="42907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72236"/>
            <a:ext cx="3429000" cy="4174564"/>
          </a:xfrm>
          <a:prstGeom prst="roundRect">
            <a:avLst>
              <a:gd name="adj" fmla="val 4119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tIns="91440" bIns="9144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11706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11706" y="1972236"/>
            <a:ext cx="3429000" cy="4174564"/>
          </a:xfrm>
          <a:prstGeom prst="roundRect">
            <a:avLst>
              <a:gd name="adj" fmla="val 2941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vert="horz" lIns="91440" tIns="91440" rIns="91440" bIns="9144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algn="l" defTabSz="914400" rtl="0" eaLnBrk="1" latinLnBrk="0" hangingPunct="1">
              <a:buSzPct val="100000"/>
              <a:buFont typeface="Wingdings 2" pitchFamily="18" charset="2"/>
              <a:buChar char="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buSzPct val="100000"/>
              <a:buFont typeface="Wingdings 2" pitchFamily="18" charset="2"/>
              <a:buChar char="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buSzPct val="100000"/>
              <a:buFont typeface="Wingdings 2" pitchFamily="18" charset="2"/>
              <a:buChar char="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624" y="524435"/>
            <a:ext cx="7086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624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62943" y="4694238"/>
            <a:ext cx="2133600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l">
              <a:defRPr sz="18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fld id="{EC84BABD-81A3-2D4D-AAB5-571C26F8D4F4}" type="datetimeFigureOut">
              <a:rPr lang="en-US" smtClean="0"/>
              <a:pPr/>
              <a:t>20/09/2011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341" y="6181538"/>
            <a:ext cx="806824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r">
              <a:defRPr sz="45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velDivid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2400" y="0"/>
            <a:ext cx="107156" cy="68580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2200" b="1" i="0" u="none" strike="noStrike" kern="1200" cap="none" spc="0" normalizeH="0" baseline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>
          <a:solidFill>
            <a:schemeClr val="tx2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400"/>
        </a:spcBef>
        <a:buClr>
          <a:schemeClr val="tx2"/>
        </a:buClr>
        <a:buSzPct val="100000"/>
        <a:buFont typeface="Wingdings 2" pitchFamily="18" charset="2"/>
        <a:buChar char=""/>
        <a:defRPr sz="26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4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22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0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18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6.jpeg"/><Relationship Id="rId6" Type="http://schemas.openxmlformats.org/officeDocument/2006/relationships/image" Target="../media/image1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.jpeg"/><Relationship Id="rId6" Type="http://schemas.openxmlformats.org/officeDocument/2006/relationships/image" Target="../media/image1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6.jpeg"/><Relationship Id="rId6" Type="http://schemas.openxmlformats.org/officeDocument/2006/relationships/image" Target="../media/image12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6.jpeg"/><Relationship Id="rId6" Type="http://schemas.openxmlformats.org/officeDocument/2006/relationships/image" Target="../media/image13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6.jpeg"/><Relationship Id="rId6" Type="http://schemas.openxmlformats.org/officeDocument/2006/relationships/image" Target="../media/image14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6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243072"/>
            <a:ext cx="5120640" cy="1709928"/>
          </a:xfrm>
        </p:spPr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1" name="Picture 10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 rot="19421256">
            <a:off x="-266446" y="1300134"/>
            <a:ext cx="45444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628B68E9-910B-6545-BF07-376AEDB5DD67}" type="datetime3">
              <a:rPr lang="en-GB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Usually to black or white.</a:t>
            </a:r>
            <a:endParaRPr lang="en-US" dirty="0"/>
          </a:p>
        </p:txBody>
      </p:sp>
      <p:pic>
        <p:nvPicPr>
          <p:cNvPr id="3" name="Example 2 Fade Out Fade 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1925" y="2312988"/>
            <a:ext cx="5199063" cy="3813175"/>
          </a:xfrm>
        </p:spPr>
      </p:pic>
    </p:spTree>
    <p:extLst>
      <p:ext uri="{BB962C8B-B14F-4D97-AF65-F5344CB8AC3E}">
        <p14:creationId xmlns:p14="http://schemas.microsoft.com/office/powerpoint/2010/main" val="27532506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DISSOLVE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shot is gradually replaced by another. At the midpoint of the edit both images can be seen equally.</a:t>
            </a:r>
          </a:p>
          <a:p>
            <a:r>
              <a:rPr lang="en-US" dirty="0" smtClean="0"/>
              <a:t>Largely used to show changes in time or place. Can also be used to cover an awkward edit.</a:t>
            </a:r>
          </a:p>
          <a:p>
            <a:r>
              <a:rPr lang="en-US" dirty="0" smtClean="0"/>
              <a:t>Slower type of edit that can effect the pace of a film.</a:t>
            </a:r>
          </a:p>
          <a:p>
            <a:r>
              <a:rPr lang="en-US" dirty="0" smtClean="0"/>
              <a:t>When would you use this?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One image slowly replaces another.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238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DISSOLVE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One image slowly replaces another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99 FRANCS (2007) – Dir. Jan </a:t>
            </a:r>
            <a:r>
              <a:rPr lang="en-US" dirty="0" err="1" smtClean="0"/>
              <a:t>Kounen</a:t>
            </a:r>
            <a:endParaRPr lang="en-US" dirty="0"/>
          </a:p>
        </p:txBody>
      </p:sp>
      <p:pic>
        <p:nvPicPr>
          <p:cNvPr id="3" name="Art of the Dissolve #1_ 39,90 (2007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075" y="2312988"/>
            <a:ext cx="5084763" cy="3813175"/>
          </a:xfrm>
        </p:spPr>
      </p:pic>
    </p:spTree>
    <p:extLst>
      <p:ext uri="{BB962C8B-B14F-4D97-AF65-F5344CB8AC3E}">
        <p14:creationId xmlns:p14="http://schemas.microsoft.com/office/powerpoint/2010/main" val="42841655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WIPE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shot is replaced in an obvious way by another sliding over it or through it.</a:t>
            </a:r>
          </a:p>
          <a:p>
            <a:r>
              <a:rPr lang="en-US" dirty="0" smtClean="0"/>
              <a:t>Can be done in almost any shape i.e. circle, square, from the top, bottom and sides, and even at an angle.</a:t>
            </a:r>
          </a:p>
          <a:p>
            <a:r>
              <a:rPr lang="en-US" dirty="0" smtClean="0"/>
              <a:t>The most obvious type of edit.</a:t>
            </a:r>
          </a:p>
          <a:p>
            <a:r>
              <a:rPr lang="en-US" dirty="0" smtClean="0"/>
              <a:t>When would you use this?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How Star Wars!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125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WIPE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Star Wars</a:t>
            </a:r>
            <a:r>
              <a:rPr lang="en-US" dirty="0" smtClean="0"/>
              <a:t>!</a:t>
            </a:r>
          </a:p>
          <a:p>
            <a:r>
              <a:rPr lang="en-US" dirty="0" smtClean="0"/>
              <a:t>SHUAN OF THE DEAD (2004) – Dir. Edgar Wright</a:t>
            </a:r>
            <a:endParaRPr lang="en-US" dirty="0"/>
          </a:p>
        </p:txBody>
      </p:sp>
      <p:pic>
        <p:nvPicPr>
          <p:cNvPr id="3" name="Shaun Of The Dead intr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075" y="2312988"/>
            <a:ext cx="5084763" cy="3813175"/>
          </a:xfrm>
        </p:spPr>
      </p:pic>
    </p:spTree>
    <p:extLst>
      <p:ext uri="{BB962C8B-B14F-4D97-AF65-F5344CB8AC3E}">
        <p14:creationId xmlns:p14="http://schemas.microsoft.com/office/powerpoint/2010/main" val="18443581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MONTAGE EDITING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Designed to create meaning by putting images together.</a:t>
            </a:r>
          </a:p>
          <a:p>
            <a:r>
              <a:rPr lang="en-US" dirty="0" smtClean="0"/>
              <a:t>Often used to show events taking place over a long period of time very quickly.</a:t>
            </a:r>
          </a:p>
          <a:p>
            <a:r>
              <a:rPr lang="en-US" dirty="0" smtClean="0"/>
              <a:t>Often accompanied by music and can change how the audience see a character.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Playing with images.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341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MONTAGE EDITING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Playing with images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BATTLESHIP POTEMKIN (1910) – Dir. Sergei Eisenstein</a:t>
            </a:r>
            <a:endParaRPr lang="en-US" dirty="0"/>
          </a:p>
        </p:txBody>
      </p:sp>
      <p:pic>
        <p:nvPicPr>
          <p:cNvPr id="3" name="Battleship Potemkin - Sergei Eisenste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075" y="2312988"/>
            <a:ext cx="5084763" cy="3813175"/>
          </a:xfrm>
        </p:spPr>
      </p:pic>
    </p:spTree>
    <p:extLst>
      <p:ext uri="{BB962C8B-B14F-4D97-AF65-F5344CB8AC3E}">
        <p14:creationId xmlns:p14="http://schemas.microsoft.com/office/powerpoint/2010/main" val="7901270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CONTINUITY EDITING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to be accepted by the audience.</a:t>
            </a:r>
          </a:p>
          <a:p>
            <a:r>
              <a:rPr lang="en-US" dirty="0" smtClean="0"/>
              <a:t>Designed to make meaning clear and allow the audience to follow the action.</a:t>
            </a:r>
          </a:p>
          <a:p>
            <a:r>
              <a:rPr lang="en-US" dirty="0" smtClean="0"/>
              <a:t>Follows rules:</a:t>
            </a:r>
          </a:p>
          <a:p>
            <a:pPr lvl="1"/>
            <a:r>
              <a:rPr lang="en-US" dirty="0" smtClean="0"/>
              <a:t>180 Degree Rule.</a:t>
            </a:r>
          </a:p>
          <a:p>
            <a:pPr lvl="1"/>
            <a:r>
              <a:rPr lang="en-US" dirty="0" smtClean="0"/>
              <a:t>Cut on action.</a:t>
            </a:r>
          </a:p>
          <a:p>
            <a:pPr lvl="1"/>
            <a:r>
              <a:rPr lang="en-US" dirty="0" smtClean="0"/>
              <a:t>Eye-line match.</a:t>
            </a:r>
          </a:p>
          <a:p>
            <a:pPr lvl="1"/>
            <a:r>
              <a:rPr lang="en-US" dirty="0" smtClean="0"/>
              <a:t>Shot-Reverse Shot Sequences.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Going unnoticed.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298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CONTINUITY EDITING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Going unnoticed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RESERVOIR DOGS (1992) – Dir. Quentin </a:t>
            </a:r>
            <a:r>
              <a:rPr lang="en-US" dirty="0" err="1" smtClean="0"/>
              <a:t>Tarrentino</a:t>
            </a:r>
            <a:endParaRPr lang="en-US" dirty="0"/>
          </a:p>
        </p:txBody>
      </p:sp>
      <p:pic>
        <p:nvPicPr>
          <p:cNvPr id="3" name="Reservoir Dogs - End Sce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765425"/>
            <a:ext cx="6843713" cy="2908300"/>
          </a:xfrm>
        </p:spPr>
      </p:pic>
    </p:spTree>
    <p:extLst>
      <p:ext uri="{BB962C8B-B14F-4D97-AF65-F5344CB8AC3E}">
        <p14:creationId xmlns:p14="http://schemas.microsoft.com/office/powerpoint/2010/main" val="6679812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THIS…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09600" y="1371600"/>
            <a:ext cx="6843713" cy="5232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Scene opens on a summer’s day with a man walking in a field. He plants a tree.</a:t>
            </a:r>
          </a:p>
          <a:p>
            <a:r>
              <a:rPr lang="en-US" dirty="0" smtClean="0"/>
              <a:t>Over the years the man looks after the tree and it grows as he grows older.</a:t>
            </a:r>
          </a:p>
          <a:p>
            <a:r>
              <a:rPr lang="en-US" dirty="0" smtClean="0"/>
              <a:t>The man has a son and brings him to the tree and they build a tree house. They play a game of King Arthur – escaping into an imaginary world.</a:t>
            </a:r>
          </a:p>
          <a:p>
            <a:r>
              <a:rPr lang="en-US" dirty="0" smtClean="0"/>
              <a:t>The game finishes abruptly when the man falls out of the tree. </a:t>
            </a:r>
          </a:p>
          <a:p>
            <a:r>
              <a:rPr lang="en-US" dirty="0" smtClean="0"/>
              <a:t>The son helps his father up and they walk into the sunset.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What would you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649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8862" y="3212312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PLEASE REMEMBER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39624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Enter quickly and quietly.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No food or drink allowed.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No headphones to be visible.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Get out all equipment needed.</a:t>
            </a: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266446" y="1300134"/>
            <a:ext cx="45444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F0FF903D-D2BF-1E49-91DA-F219FB5D138A}" type="datetime3">
              <a:rPr lang="en-GB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1603922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PLENARY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63688" y="2348880"/>
            <a:ext cx="5562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HOME LEARNING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: 27</a:t>
            </a:r>
            <a:r>
              <a:rPr lang="en-GB" b="1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 September.</a:t>
            </a:r>
          </a:p>
          <a:p>
            <a:pPr>
              <a:buFont typeface="Arial"/>
              <a:buChar char="•"/>
            </a:pP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Prepare a presentation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 with images if you like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 or even filmed if you have the time and the inclination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 outlining how you would film the sequence outlined.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266447" y="1300134"/>
            <a:ext cx="45444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E8779BBB-C250-B148-939B-B156E7384502}" type="datetime3">
              <a:rPr lang="en-GB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8413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3853" y="1702964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Learning Objective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03504" y="2522295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understand what EDITING is and the techniques that are used.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266446" y="1300134"/>
            <a:ext cx="45444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7521" y="3394687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Learning Outcomes</a:t>
            </a:r>
            <a:endParaRPr lang="en-US" sz="29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55904" y="4307479"/>
            <a:ext cx="5562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All students will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be able to identify EDITING STYLES, TECHNIQUES and AIMS.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Most students will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be able to apply the ideas to media texts.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Some students will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consider how this effects the production and consumption of texts.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69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266447" y="1300134"/>
            <a:ext cx="45444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E8779BBB-C250-B148-939B-B156E7384502}" type="datetime3">
              <a:rPr lang="en-GB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9639" y="1884843"/>
            <a:ext cx="539063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do you understand by the term EDITING?</a:t>
            </a:r>
            <a:endParaRPr lang="en-GB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0200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800" y="170489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Film Editing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03504" y="2522295"/>
            <a:ext cx="556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The act of joining small units of films i.e. shots, scenes and sequences so that they form a coherent text.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Can be done in numerous ways and to numerous ends.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266446" y="1300134"/>
            <a:ext cx="45444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59673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shot suddenly replaces another.</a:t>
            </a:r>
          </a:p>
          <a:p>
            <a:r>
              <a:rPr lang="en-US" dirty="0" smtClean="0"/>
              <a:t>Insignificant edit that largely goes unnoticed.</a:t>
            </a:r>
          </a:p>
          <a:p>
            <a:r>
              <a:rPr lang="en-US" dirty="0" smtClean="0"/>
              <a:t>When would you use this?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most common type of edit.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132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most common type of edit</a:t>
            </a:r>
            <a:r>
              <a:rPr lang="en-US" dirty="0" smtClean="0"/>
              <a:t>.</a:t>
            </a:r>
          </a:p>
          <a:p>
            <a:r>
              <a:rPr lang="en-US" dirty="0" smtClean="0"/>
              <a:t>PSYCHO (1960) – Dir. Alfred Hitchcock</a:t>
            </a:r>
            <a:endParaRPr lang="en-US" dirty="0"/>
          </a:p>
        </p:txBody>
      </p:sp>
      <p:pic>
        <p:nvPicPr>
          <p:cNvPr id="3" name="Psycho - Shower Scene (1960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350" y="2312988"/>
            <a:ext cx="6778625" cy="3813175"/>
          </a:xfrm>
        </p:spPr>
      </p:pic>
    </p:spTree>
    <p:extLst>
      <p:ext uri="{BB962C8B-B14F-4D97-AF65-F5344CB8AC3E}">
        <p14:creationId xmlns:p14="http://schemas.microsoft.com/office/powerpoint/2010/main" val="7821397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CUT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Match Cut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Jump Cut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 smtClean="0"/>
              <a:t>would you use </a:t>
            </a:r>
            <a:r>
              <a:rPr lang="en-US" dirty="0" smtClean="0"/>
              <a:t>these?</a:t>
            </a:r>
            <a:endParaRPr lang="en-US" dirty="0"/>
          </a:p>
        </p:txBody>
      </p:sp>
      <p:pic>
        <p:nvPicPr>
          <p:cNvPr id="4" name="2001_ A Space Odyssey (see descriptio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3580" y="692696"/>
            <a:ext cx="3348203" cy="2511152"/>
          </a:xfrm>
          <a:prstGeom prst="rect">
            <a:avLst/>
          </a:prstGeom>
        </p:spPr>
      </p:pic>
      <p:pic>
        <p:nvPicPr>
          <p:cNvPr id="6" name="Breathless - jump cut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8921" y="3356992"/>
            <a:ext cx="2874392" cy="22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931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shot gradually disappears to leave a black or white screen.</a:t>
            </a:r>
          </a:p>
          <a:p>
            <a:r>
              <a:rPr lang="en-US" dirty="0" smtClean="0"/>
              <a:t>Largely used to show an end to a scene, sequence or section of a film.</a:t>
            </a:r>
          </a:p>
          <a:p>
            <a:r>
              <a:rPr lang="en-US" dirty="0" smtClean="0"/>
              <a:t>Slower type of edit that can effect the pace of a film.</a:t>
            </a:r>
          </a:p>
          <a:p>
            <a:r>
              <a:rPr lang="en-US" dirty="0" smtClean="0"/>
              <a:t>When would you use this?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Usually to black or white.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526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al">
  <a:themeElements>
    <a:clrScheme name="Metal">
      <a:dk1>
        <a:sysClr val="windowText" lastClr="000000"/>
      </a:dk1>
      <a:lt1>
        <a:sysClr val="window" lastClr="FFFFFF"/>
      </a:lt1>
      <a:dk2>
        <a:srgbClr val="32363B"/>
      </a:dk2>
      <a:lt2>
        <a:srgbClr val="CACFD3"/>
      </a:lt2>
      <a:accent1>
        <a:srgbClr val="6283AD"/>
      </a:accent1>
      <a:accent2>
        <a:srgbClr val="324966"/>
      </a:accent2>
      <a:accent3>
        <a:srgbClr val="5B9EA4"/>
      </a:accent3>
      <a:accent4>
        <a:srgbClr val="1D5B57"/>
      </a:accent4>
      <a:accent5>
        <a:srgbClr val="1B4430"/>
      </a:accent5>
      <a:accent6>
        <a:srgbClr val="2F3C35"/>
      </a:accent6>
      <a:hlink>
        <a:srgbClr val="ED7307"/>
      </a:hlink>
      <a:folHlink>
        <a:srgbClr val="6D6F71"/>
      </a:folHlink>
    </a:clrScheme>
    <a:fontScheme name="Metal">
      <a:majorFont>
        <a:latin typeface="Eurostile"/>
        <a:ea typeface=""/>
        <a:cs typeface=""/>
        <a:font script="Jpan" typeface="ＭＳ Ｐゴシック"/>
      </a:majorFont>
      <a:minorFont>
        <a:latin typeface="Eurostile"/>
        <a:ea typeface=""/>
        <a:cs typeface=""/>
        <a:font script="Jpan" typeface="ＭＳ Ｐゴシック"/>
      </a:minorFont>
    </a:fontScheme>
    <a:fmtScheme name="Metal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38100" dist="12700" dir="5400000" rotWithShape="0">
              <a:srgbClr val="FFFFFF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3000000"/>
            </a:lightRig>
          </a:scene3d>
          <a:sp3d contourW="15875" prstMaterial="matte">
            <a:bevelT w="63500" h="50800" prst="angle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7329</TotalTime>
  <Words>750</Words>
  <Application>Microsoft Macintosh PowerPoint</Application>
  <PresentationFormat>On-screen Show (4:3)</PresentationFormat>
  <Paragraphs>158</Paragraphs>
  <Slides>20</Slides>
  <Notes>17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Metal</vt:lpstr>
      <vt:lpstr>Welcome</vt:lpstr>
      <vt:lpstr>PowerPoint Presentation</vt:lpstr>
      <vt:lpstr>PowerPoint Presentation</vt:lpstr>
      <vt:lpstr>PowerPoint Presentation</vt:lpstr>
      <vt:lpstr>PowerPoint Presentation</vt:lpstr>
      <vt:lpstr>CUT</vt:lpstr>
      <vt:lpstr>CUT</vt:lpstr>
      <vt:lpstr>TYPES OF CUT</vt:lpstr>
      <vt:lpstr>FADE</vt:lpstr>
      <vt:lpstr>FADE</vt:lpstr>
      <vt:lpstr>DISSOLVE</vt:lpstr>
      <vt:lpstr>DISSOLVE</vt:lpstr>
      <vt:lpstr>WIPE</vt:lpstr>
      <vt:lpstr>WIPE</vt:lpstr>
      <vt:lpstr>MONTAGE EDITING</vt:lpstr>
      <vt:lpstr>MONTAGE EDITING</vt:lpstr>
      <vt:lpstr>CONTINUITY EDITING</vt:lpstr>
      <vt:lpstr>CONTINUITY EDITING</vt:lpstr>
      <vt:lpstr>CONSIDER THIS…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11B</dc:title>
  <dc:creator>James Harris</dc:creator>
  <cp:lastModifiedBy>James Harris</cp:lastModifiedBy>
  <cp:revision>230</cp:revision>
  <dcterms:created xsi:type="dcterms:W3CDTF">2011-03-22T07:53:34Z</dcterms:created>
  <dcterms:modified xsi:type="dcterms:W3CDTF">2011-09-20T09:57:02Z</dcterms:modified>
</cp:coreProperties>
</file>