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1" r:id="rId2"/>
    <p:sldId id="262" r:id="rId3"/>
    <p:sldId id="263" r:id="rId4"/>
    <p:sldId id="269" r:id="rId5"/>
    <p:sldId id="265" r:id="rId6"/>
    <p:sldId id="266" r:id="rId7"/>
    <p:sldId id="270" r:id="rId8"/>
    <p:sldId id="271" r:id="rId9"/>
    <p:sldId id="267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7EB1E-5767-2543-8717-870146769319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5EC69-DDC7-624A-9787-2BA62E423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8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0C-6F7E-E947-BD20-568734380E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38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smtClean="0"/>
              <a:pPr/>
              <a:t>‹#›</a:t>
            </a:fld>
            <a:endParaRPr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38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435401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EC84BABD-81A3-2D4D-AAB5-571C26F8D4F4}" type="datetimeFigureOut">
              <a:rPr lang="en-US" smtClean="0"/>
              <a:pPr/>
              <a:t>08/09/2011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A3F9063B-3EE0-614B-92F5-601A4F942D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0.png"/><Relationship Id="rId5" Type="http://schemas.microsoft.com/office/2007/relationships/hdphoto" Target="../media/hdphoto6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0.png"/><Relationship Id="rId5" Type="http://schemas.microsoft.com/office/2007/relationships/hdphoto" Target="../media/hdphoto7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243072"/>
            <a:ext cx="5120640" cy="1709928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1" name="Picture 10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6627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does this mean when you see it on your computer desktop?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9317" y="2780928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594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This is an ICONIC SIGN.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An ICONIC SIGN is one that has a close resemblance to its SIGNIFIER and SIGNIFIED meaning.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9556" y="3488449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854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does this mean?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6086" y="3501008"/>
            <a:ext cx="40220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TABLE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7286214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This is a SYMBOLIC SIGN.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 SYMOLIC SIGN has no connection with its meaning. Words, numbers and even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colours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are often SYMOLIC SIGNS.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6086" y="3501008"/>
            <a:ext cx="40220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TABLE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5364629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does this mean?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308" y="2996952"/>
            <a:ext cx="24384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89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TYPES OF SIGN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This is an INDEXICAL SIGN.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An INDEXICAL SIGN has a suggested link between the SIGN, the SIGNIFIER and the SIGNIFIED. What do the footprints here suggest?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308" y="4031534"/>
            <a:ext cx="1852648" cy="253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591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 do these work?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This is a simple traffic sign that needs to communicate meanings very quickly.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SIGNS are there here?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4259951"/>
            <a:ext cx="2193842" cy="219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121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907701"/>
          </a:xfrm>
          <a:prstGeom prst="wedgeRectCallout">
            <a:avLst>
              <a:gd name="adj1" fmla="val -42899"/>
              <a:gd name="adj2" fmla="val 1716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139286" y="3573016"/>
            <a:ext cx="2208578" cy="686935"/>
          </a:xfrm>
          <a:prstGeom prst="wedgeRectCallout">
            <a:avLst>
              <a:gd name="adj1" fmla="val 43005"/>
              <a:gd name="adj2" fmla="val 1488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517232"/>
            <a:ext cx="2592288" cy="720080"/>
          </a:xfrm>
          <a:prstGeom prst="wedgeRectCallout">
            <a:avLst>
              <a:gd name="adj1" fmla="val 87045"/>
              <a:gd name="adj2" fmla="val -17372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3314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907701"/>
          </a:xfrm>
          <a:prstGeom prst="wedgeRectCallout">
            <a:avLst>
              <a:gd name="adj1" fmla="val -42899"/>
              <a:gd name="adj2" fmla="val 1716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139286" y="3573016"/>
            <a:ext cx="2208578" cy="686935"/>
          </a:xfrm>
          <a:prstGeom prst="wedgeRectCallout">
            <a:avLst>
              <a:gd name="adj1" fmla="val 43005"/>
              <a:gd name="adj2" fmla="val 1488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517232"/>
            <a:ext cx="2592288" cy="720080"/>
          </a:xfrm>
          <a:prstGeom prst="wedgeRectCallout">
            <a:avLst>
              <a:gd name="adj1" fmla="val 87045"/>
              <a:gd name="adj2" fmla="val -17372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4558183"/>
            <a:ext cx="316835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What types of SIGN are they?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9700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907701"/>
          </a:xfrm>
          <a:prstGeom prst="wedgeRectCallout">
            <a:avLst>
              <a:gd name="adj1" fmla="val -42899"/>
              <a:gd name="adj2" fmla="val 1716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</a:p>
          <a:p>
            <a:pPr algn="ctr"/>
            <a:r>
              <a:rPr lang="en-US" dirty="0" smtClean="0"/>
              <a:t>SYMBOLIC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1139286" y="3429000"/>
            <a:ext cx="2208578" cy="830951"/>
          </a:xfrm>
          <a:prstGeom prst="wedgeRectCallout">
            <a:avLst>
              <a:gd name="adj1" fmla="val 47226"/>
              <a:gd name="adj2" fmla="val 1009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</a:p>
          <a:p>
            <a:pPr algn="ctr"/>
            <a:r>
              <a:rPr lang="en-US" dirty="0" smtClean="0"/>
              <a:t>INDEXICAL</a:t>
            </a:r>
          </a:p>
          <a:p>
            <a:pPr algn="ctr"/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517232"/>
            <a:ext cx="2592288" cy="720080"/>
          </a:xfrm>
          <a:prstGeom prst="wedgeRectCallout">
            <a:avLst>
              <a:gd name="adj1" fmla="val 87045"/>
              <a:gd name="adj2" fmla="val -17372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</a:p>
          <a:p>
            <a:pPr algn="ctr"/>
            <a:r>
              <a:rPr lang="en-US" dirty="0" smtClean="0"/>
              <a:t>ICONIC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430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8862" y="3212312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/>
              <a:t>PLEASE REMEMBER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3962400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Enter quickly and quietly.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No food or drink allowed.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No headphones to be visible.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Uniform needs to be in order.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Get out all equipment needed.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Planners on desks.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Record date and lesson objectives.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136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907701"/>
          </a:xfrm>
          <a:prstGeom prst="wedgeRectCallout">
            <a:avLst>
              <a:gd name="adj1" fmla="val -42899"/>
              <a:gd name="adj2" fmla="val 1716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</a:p>
          <a:p>
            <a:pPr algn="ctr"/>
            <a:r>
              <a:rPr lang="en-US" dirty="0" smtClean="0"/>
              <a:t>SYMBOLIC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1139286" y="3429000"/>
            <a:ext cx="2208578" cy="830951"/>
          </a:xfrm>
          <a:prstGeom prst="wedgeRectCallout">
            <a:avLst>
              <a:gd name="adj1" fmla="val 47226"/>
              <a:gd name="adj2" fmla="val 1009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</a:p>
          <a:p>
            <a:pPr algn="ctr"/>
            <a:r>
              <a:rPr lang="en-US" dirty="0" smtClean="0"/>
              <a:t>INDEXICAL</a:t>
            </a:r>
          </a:p>
          <a:p>
            <a:pPr algn="ctr"/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517232"/>
            <a:ext cx="2592288" cy="720080"/>
          </a:xfrm>
          <a:prstGeom prst="wedgeRectCallout">
            <a:avLst>
              <a:gd name="adj1" fmla="val 87045"/>
              <a:gd name="adj2" fmla="val -17372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</a:p>
          <a:p>
            <a:pPr algn="ctr"/>
            <a:r>
              <a:rPr lang="en-US" dirty="0" smtClean="0"/>
              <a:t>ICONIC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4365104"/>
            <a:ext cx="2736304" cy="1200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How do they create MEANING?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1113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1195733"/>
          </a:xfrm>
          <a:prstGeom prst="wedgeRectCallout">
            <a:avLst>
              <a:gd name="adj1" fmla="val -42899"/>
              <a:gd name="adj2" fmla="val 1199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</a:p>
          <a:p>
            <a:pPr algn="ctr"/>
            <a:r>
              <a:rPr lang="en-US" dirty="0" smtClean="0"/>
              <a:t>SYMBOLIC</a:t>
            </a:r>
          </a:p>
          <a:p>
            <a:pPr algn="ctr"/>
            <a:r>
              <a:rPr lang="en-US" dirty="0" smtClean="0"/>
              <a:t>- We associate RED with danger.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139286" y="2241574"/>
            <a:ext cx="2208578" cy="2018378"/>
          </a:xfrm>
          <a:prstGeom prst="wedgeRectCallout">
            <a:avLst>
              <a:gd name="adj1" fmla="val 48809"/>
              <a:gd name="adj2" fmla="val 787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</a:p>
          <a:p>
            <a:pPr algn="ctr"/>
            <a:r>
              <a:rPr lang="en-US" dirty="0" smtClean="0"/>
              <a:t>INDEXICAL</a:t>
            </a:r>
          </a:p>
          <a:p>
            <a:pPr algn="ctr"/>
            <a:r>
              <a:rPr lang="en-US" dirty="0" smtClean="0"/>
              <a:t>- According to the Highway Code indicates “be careful”</a:t>
            </a:r>
          </a:p>
          <a:p>
            <a:pPr algn="ctr"/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373216"/>
            <a:ext cx="2592288" cy="1230784"/>
          </a:xfrm>
          <a:prstGeom prst="wedgeRectCallout">
            <a:avLst>
              <a:gd name="adj1" fmla="val 94237"/>
              <a:gd name="adj2" fmla="val -856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</a:p>
          <a:p>
            <a:pPr algn="ctr"/>
            <a:r>
              <a:rPr lang="en-US" dirty="0" smtClean="0"/>
              <a:t>ICONIC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- Looks like a man digging.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396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241573"/>
            <a:ext cx="4212220" cy="421222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076056" y="1873227"/>
            <a:ext cx="3168352" cy="1195733"/>
          </a:xfrm>
          <a:prstGeom prst="wedgeRectCallout">
            <a:avLst>
              <a:gd name="adj1" fmla="val -42899"/>
              <a:gd name="adj2" fmla="val 1199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</a:p>
          <a:p>
            <a:pPr algn="ctr"/>
            <a:r>
              <a:rPr lang="en-US" dirty="0" smtClean="0"/>
              <a:t>SYMBOLIC</a:t>
            </a:r>
          </a:p>
          <a:p>
            <a:pPr algn="ctr"/>
            <a:r>
              <a:rPr lang="en-US" dirty="0" smtClean="0"/>
              <a:t>- We associate RED with danger.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139286" y="2241574"/>
            <a:ext cx="2208578" cy="2018378"/>
          </a:xfrm>
          <a:prstGeom prst="wedgeRectCallout">
            <a:avLst>
              <a:gd name="adj1" fmla="val 48809"/>
              <a:gd name="adj2" fmla="val 787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Triangle</a:t>
            </a:r>
          </a:p>
          <a:p>
            <a:pPr algn="ctr"/>
            <a:r>
              <a:rPr lang="en-US" dirty="0" smtClean="0"/>
              <a:t>INDEXICAL</a:t>
            </a:r>
          </a:p>
          <a:p>
            <a:pPr algn="ctr"/>
            <a:r>
              <a:rPr lang="en-US" dirty="0" smtClean="0"/>
              <a:t>- According to the Highway Code indicates “be careful”</a:t>
            </a:r>
          </a:p>
          <a:p>
            <a:pPr algn="ctr"/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99592" y="5373216"/>
            <a:ext cx="2592288" cy="1230784"/>
          </a:xfrm>
          <a:prstGeom prst="wedgeRectCallout">
            <a:avLst>
              <a:gd name="adj1" fmla="val 94237"/>
              <a:gd name="adj2" fmla="val -856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</a:p>
          <a:p>
            <a:pPr algn="ctr"/>
            <a:r>
              <a:rPr lang="en-US" dirty="0" smtClean="0"/>
              <a:t>ICONIC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- Looks like a man digging.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2365" y="3861048"/>
            <a:ext cx="388843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So the sign means:</a:t>
            </a:r>
          </a:p>
          <a:p>
            <a:r>
              <a:rPr lang="en-US" sz="2800" dirty="0" smtClean="0"/>
              <a:t>Be careful as there is a danger ahead – namely road works.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23584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Use the TRAFFIC SIGNS AND SIGNIFIERS sheet to have a go at working out how the SIGNS in them work together to create meaning?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15 minutes!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1051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PLENARY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2708920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is a SIGN?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 does it create meaning?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are the three TYPES OF SIGN?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Next lesson we will look at how we can use these ideas to make sense of media texts such as the FILM POSTERS that you used last lesson.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4892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3853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/>
              <a:t>Learning Objective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3504" y="2245297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learn how we read images and the differences between different types of sign.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87521" y="3394687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/>
              <a:t>Learning Outcomes</a:t>
            </a:r>
            <a:endParaRPr lang="en-US" sz="2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55904" y="4307479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All students will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understand that we read images and make sense of them in our everyday lives.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Most students will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be able to identify the three different types of sign at work.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Some students will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explore how these different types of sign work together.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302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0861" y="1247446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STARTER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1816169"/>
            <a:ext cx="454877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WHICH STEPS GO UP AND WHICH GO DOWN?</a:t>
            </a:r>
            <a:endParaRPr lang="en-US" sz="29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9" b="98667" l="88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0567" y="3447016"/>
            <a:ext cx="2857500" cy="2857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9" b="98667" l="88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644008" y="34290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4182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0861" y="1247446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STARTER</a:t>
            </a:r>
            <a:endParaRPr lang="en-US" sz="2900" b="1" dirty="0"/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1816169"/>
            <a:ext cx="454877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DO YOU SEE AN OLD WOMAN OR A YOUNG WOMAN?</a:t>
            </a:r>
            <a:endParaRPr lang="en-US" sz="29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168627"/>
            <a:ext cx="3135867" cy="34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214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1630230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ead pictures by noticing SIGNS in them. These SIGNS create meaning through what they mean to us in the real world.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" b="98450" l="420" r="99160">
                        <a14:foregroundMark x1="19328" y1="48837" x2="23950" y2="48837"/>
                        <a14:foregroundMark x1="18067" y1="37984" x2="28992" y2="37984"/>
                        <a14:foregroundMark x1="13445" y1="38760" x2="28571" y2="58915"/>
                        <a14:foregroundMark x1="14286" y1="60465" x2="26891" y2="65116"/>
                        <a14:foregroundMark x1="46639" y1="48837" x2="49580" y2="48837"/>
                        <a14:foregroundMark x1="46639" y1="51938" x2="49160" y2="519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7744" y="3415321"/>
            <a:ext cx="4896544" cy="26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960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3702" y="3627432"/>
            <a:ext cx="67826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 = The sign in the text.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SIGNIFIER = What the SIGN connects with in the real world.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SIGNIFIED = The meaning that is attached to that SIGN.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" b="98450" l="420" r="99160">
                        <a14:foregroundMark x1="19328" y1="48837" x2="23950" y2="48837"/>
                        <a14:foregroundMark x1="18067" y1="37984" x2="28992" y2="37984"/>
                        <a14:foregroundMark x1="13445" y1="38760" x2="28571" y2="58915"/>
                        <a14:foregroundMark x1="14286" y1="60465" x2="26891" y2="65116"/>
                        <a14:foregroundMark x1="46639" y1="48837" x2="49580" y2="48837"/>
                        <a14:foregroundMark x1="46639" y1="51938" x2="49160" y2="519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6086" y="1268760"/>
            <a:ext cx="4896544" cy="26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645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3702" y="3627432"/>
            <a:ext cx="6782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 = The word “APPLE”.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SIGNIFIER = A real apple.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SIGNIFIED = Fruit, food, health, snack, sweet, juicy, computer?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 SIGN often has more than one meaning – they are POLYSEMIC.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" b="98450" l="420" r="99160">
                        <a14:foregroundMark x1="19328" y1="48837" x2="23950" y2="48837"/>
                        <a14:foregroundMark x1="18067" y1="37984" x2="28992" y2="37984"/>
                        <a14:foregroundMark x1="13445" y1="38760" x2="28571" y2="58915"/>
                        <a14:foregroundMark x1="14286" y1="60465" x2="26891" y2="65116"/>
                        <a14:foregroundMark x1="46639" y1="48837" x2="49580" y2="48837"/>
                        <a14:foregroundMark x1="46639" y1="51938" x2="49160" y2="519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6086" y="1268760"/>
            <a:ext cx="4896544" cy="26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679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9416137">
            <a:off x="-7220" y="458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16137">
            <a:off x="-1074020" y="16977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416137">
            <a:off x="2201650" y="-66442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416137">
            <a:off x="-312950" y="2789097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16137">
            <a:off x="2963650" y="402373"/>
            <a:ext cx="214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DATE</a:t>
            </a:r>
            <a:endParaRPr lang="en-GB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87" y="1702964"/>
            <a:ext cx="4548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TASK</a:t>
            </a:r>
            <a:endParaRPr lang="en-US" sz="2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0888"/>
            <a:ext cx="556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Write your own example of a SIGN, SIGNIFIER and SIGNIFIED.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It could be a word, an image or even a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colour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but the important thing to consider is what it connects to in the real world and what meanings it can create.</a:t>
            </a:r>
          </a:p>
          <a:p>
            <a:pPr>
              <a:buFont typeface="Arial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5 Minutes!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LogoFileProvider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250180"/>
            <a:ext cx="1041400" cy="135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9421256">
            <a:off x="-372731" y="1269357"/>
            <a:ext cx="4756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8D689C87-FE12-F040-BB90-8D2F3A0B3A87}" type="datetime3">
              <a:rPr lang="en-GB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September 2011</a:t>
            </a:fld>
            <a:endParaRPr lang="en-GB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6710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7298</TotalTime>
  <Words>786</Words>
  <Application>Microsoft Macintosh PowerPoint</Application>
  <PresentationFormat>On-screen Show (4:3)</PresentationFormat>
  <Paragraphs>280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Metal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</dc:title>
  <dc:creator>James Harris</dc:creator>
  <cp:lastModifiedBy>James Harris</cp:lastModifiedBy>
  <cp:revision>190</cp:revision>
  <dcterms:created xsi:type="dcterms:W3CDTF">2011-03-18T08:21:25Z</dcterms:created>
  <dcterms:modified xsi:type="dcterms:W3CDTF">2011-09-08T11:13:37Z</dcterms:modified>
</cp:coreProperties>
</file>