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9" r:id="rId5"/>
    <p:sldId id="26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47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EB1E-5767-2543-8717-870146769319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5EC69-DDC7-624A-9787-2BA62E423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4B0C-6F7E-E947-BD20-568734380E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38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smtClean="0"/>
              <a:pPr/>
              <a:t>‹#›</a:t>
            </a:fld>
            <a:endParaRPr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38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4354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EC84BABD-81A3-2D4D-AAB5-571C26F8D4F4}" type="datetimeFigureOut">
              <a:rPr lang="en-US" smtClean="0"/>
              <a:pPr/>
              <a:t>09/09/2011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A3F9063B-3EE0-614B-92F5-601A4F942D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243072"/>
            <a:ext cx="5120640" cy="1709928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Picture 10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6627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43711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what type of SIGN each of </a:t>
            </a:r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them belong to.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72200" y="3573016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80414" y="1953541"/>
            <a:ext cx="2120585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Kiss</a:t>
            </a:r>
          </a:p>
          <a:p>
            <a:pPr algn="ctr"/>
            <a:r>
              <a:rPr lang="en-US" dirty="0" smtClean="0"/>
              <a:t>INDEXICAL SIGN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447764" y="2880595"/>
            <a:ext cx="1800200" cy="576064"/>
          </a:xfrm>
          <a:prstGeom prst="wedgeRoundRectCallout">
            <a:avLst>
              <a:gd name="adj1" fmla="val 27959"/>
              <a:gd name="adj2" fmla="val 173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507814" y="4962148"/>
            <a:ext cx="1800200" cy="576064"/>
          </a:xfrm>
          <a:prstGeom prst="wedgeRoundRectCallout">
            <a:avLst>
              <a:gd name="adj1" fmla="val -178416"/>
              <a:gd name="adj2" fmla="val -941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Suit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900356" y="5626408"/>
            <a:ext cx="2232199" cy="576064"/>
          </a:xfrm>
          <a:prstGeom prst="wedgeRoundRectCallout">
            <a:avLst>
              <a:gd name="adj1" fmla="val 68179"/>
              <a:gd name="adj2" fmla="val -879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Blur</a:t>
            </a:r>
          </a:p>
          <a:p>
            <a:pPr algn="ctr"/>
            <a:r>
              <a:rPr lang="en-US" dirty="0" smtClean="0"/>
              <a:t>INDEXICAL SIGN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200800" y="5733256"/>
            <a:ext cx="2107214" cy="576064"/>
          </a:xfrm>
          <a:prstGeom prst="wedgeRoundRectCallout">
            <a:avLst>
              <a:gd name="adj1" fmla="val -85449"/>
              <a:gd name="adj2" fmla="val 418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“Rich”</a:t>
            </a:r>
          </a:p>
          <a:p>
            <a:pPr algn="ctr"/>
            <a:r>
              <a:rPr lang="en-US" dirty="0" smtClean="0"/>
              <a:t>SYMBOLIC SIGN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619672" y="6208892"/>
            <a:ext cx="2179745" cy="576064"/>
          </a:xfrm>
          <a:prstGeom prst="wedgeRoundRectCallout">
            <a:avLst>
              <a:gd name="adj1" fmla="val 83344"/>
              <a:gd name="adj2" fmla="val -446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“Pill”</a:t>
            </a:r>
          </a:p>
          <a:p>
            <a:pPr algn="ctr"/>
            <a:r>
              <a:rPr lang="en-US" dirty="0" smtClean="0"/>
              <a:t>SYMBOLIC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79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369844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3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what meanings could be attached to them.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72200" y="3573016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80414" y="1953541"/>
            <a:ext cx="2120585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Kiss</a:t>
            </a:r>
          </a:p>
          <a:p>
            <a:pPr algn="ctr"/>
            <a:r>
              <a:rPr lang="en-US" dirty="0" smtClean="0"/>
              <a:t>INDEXICAL SIGN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447764" y="2880595"/>
            <a:ext cx="1800200" cy="576064"/>
          </a:xfrm>
          <a:prstGeom prst="wedgeRoundRectCallout">
            <a:avLst>
              <a:gd name="adj1" fmla="val 27959"/>
              <a:gd name="adj2" fmla="val 173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507814" y="4962148"/>
            <a:ext cx="1800200" cy="576064"/>
          </a:xfrm>
          <a:prstGeom prst="wedgeRoundRectCallout">
            <a:avLst>
              <a:gd name="adj1" fmla="val -178416"/>
              <a:gd name="adj2" fmla="val -941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Suit</a:t>
            </a:r>
          </a:p>
          <a:p>
            <a:pPr algn="ctr"/>
            <a:r>
              <a:rPr lang="en-US" dirty="0" smtClean="0"/>
              <a:t>ICONIC SIGN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900356" y="5626408"/>
            <a:ext cx="2232199" cy="576064"/>
          </a:xfrm>
          <a:prstGeom prst="wedgeRoundRectCallout">
            <a:avLst>
              <a:gd name="adj1" fmla="val 68179"/>
              <a:gd name="adj2" fmla="val -879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Blur</a:t>
            </a:r>
          </a:p>
          <a:p>
            <a:pPr algn="ctr"/>
            <a:r>
              <a:rPr lang="en-US" dirty="0" smtClean="0"/>
              <a:t>INDEXICAL SIGN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200800" y="5733256"/>
            <a:ext cx="2107214" cy="576064"/>
          </a:xfrm>
          <a:prstGeom prst="wedgeRoundRectCallout">
            <a:avLst>
              <a:gd name="adj1" fmla="val -85449"/>
              <a:gd name="adj2" fmla="val 418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“Rich”</a:t>
            </a:r>
          </a:p>
          <a:p>
            <a:pPr algn="ctr"/>
            <a:r>
              <a:rPr lang="en-US" dirty="0" smtClean="0"/>
              <a:t>SYMBOLIC SIGN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619672" y="6208892"/>
            <a:ext cx="2179745" cy="576064"/>
          </a:xfrm>
          <a:prstGeom prst="wedgeRoundRectCallout">
            <a:avLst>
              <a:gd name="adj1" fmla="val 83344"/>
              <a:gd name="adj2" fmla="val -446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“Pill”</a:t>
            </a:r>
          </a:p>
          <a:p>
            <a:pPr algn="ctr"/>
            <a:r>
              <a:rPr lang="en-US" dirty="0" smtClean="0"/>
              <a:t>SYMBOLIC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880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369844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3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what meanings could be attached to them.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72200" y="2772684"/>
            <a:ext cx="1800200" cy="1880452"/>
          </a:xfrm>
          <a:prstGeom prst="wedgeRoundRectCallout">
            <a:avLst>
              <a:gd name="adj1" fmla="val -87427"/>
              <a:gd name="adj2" fmla="val 35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</a:p>
          <a:p>
            <a:pPr algn="ctr"/>
            <a:r>
              <a:rPr lang="en-US" dirty="0" smtClean="0"/>
              <a:t>ICONIC SIGN</a:t>
            </a:r>
          </a:p>
          <a:p>
            <a:pPr algn="ctr"/>
            <a:r>
              <a:rPr lang="en-US" dirty="0" smtClean="0"/>
              <a:t>Buildings</a:t>
            </a:r>
          </a:p>
          <a:p>
            <a:pPr algn="ctr"/>
            <a:r>
              <a:rPr lang="en-US" dirty="0" smtClean="0"/>
              <a:t>Busy</a:t>
            </a:r>
          </a:p>
          <a:p>
            <a:pPr algn="ctr"/>
            <a:r>
              <a:rPr lang="en-US" dirty="0" smtClean="0"/>
              <a:t>People</a:t>
            </a:r>
          </a:p>
          <a:p>
            <a:pPr algn="ctr"/>
            <a:r>
              <a:rPr lang="en-US" dirty="0" smtClean="0"/>
              <a:t>Rich</a:t>
            </a:r>
          </a:p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681515" y="260817"/>
            <a:ext cx="2120585" cy="2511867"/>
          </a:xfrm>
          <a:prstGeom prst="wedgeRoundRectCallout">
            <a:avLst>
              <a:gd name="adj1" fmla="val -105646"/>
              <a:gd name="adj2" fmla="val 519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Kiss</a:t>
            </a:r>
          </a:p>
          <a:p>
            <a:pPr algn="ctr"/>
            <a:r>
              <a:rPr lang="en-US" dirty="0" smtClean="0"/>
              <a:t>INDEXICAL SIGN</a:t>
            </a:r>
          </a:p>
          <a:p>
            <a:pPr algn="ctr"/>
            <a:r>
              <a:rPr lang="en-US" dirty="0" smtClean="0"/>
              <a:t>Romance</a:t>
            </a:r>
          </a:p>
          <a:p>
            <a:pPr algn="ctr"/>
            <a:r>
              <a:rPr lang="en-US" dirty="0" smtClean="0"/>
              <a:t>Affection</a:t>
            </a:r>
          </a:p>
          <a:p>
            <a:pPr algn="ctr"/>
            <a:r>
              <a:rPr lang="en-US" dirty="0" smtClean="0"/>
              <a:t>Close</a:t>
            </a:r>
          </a:p>
          <a:p>
            <a:pPr algn="ctr"/>
            <a:r>
              <a:rPr lang="en-US" dirty="0" smtClean="0"/>
              <a:t>Greeting</a:t>
            </a:r>
          </a:p>
          <a:p>
            <a:pPr algn="ctr"/>
            <a:r>
              <a:rPr lang="en-US" dirty="0" smtClean="0"/>
              <a:t>Passion</a:t>
            </a:r>
          </a:p>
          <a:p>
            <a:pPr algn="ctr"/>
            <a:r>
              <a:rPr lang="en-US" dirty="0" smtClean="0"/>
              <a:t>Farewell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332355" y="944792"/>
            <a:ext cx="1800200" cy="2316654"/>
          </a:xfrm>
          <a:prstGeom prst="wedgeRoundRectCallout">
            <a:avLst>
              <a:gd name="adj1" fmla="val 41146"/>
              <a:gd name="adj2" fmla="val 914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</a:p>
          <a:p>
            <a:pPr algn="ctr"/>
            <a:r>
              <a:rPr lang="en-US" dirty="0" smtClean="0"/>
              <a:t>ICONIC SIGN</a:t>
            </a:r>
          </a:p>
          <a:p>
            <a:pPr algn="ctr"/>
            <a:r>
              <a:rPr lang="en-US" dirty="0" smtClean="0"/>
              <a:t>Danger</a:t>
            </a:r>
          </a:p>
          <a:p>
            <a:pPr algn="ctr"/>
            <a:r>
              <a:rPr lang="en-US" dirty="0" smtClean="0"/>
              <a:t>Sleep</a:t>
            </a:r>
          </a:p>
          <a:p>
            <a:pPr algn="ctr"/>
            <a:r>
              <a:rPr lang="en-US" dirty="0" smtClean="0"/>
              <a:t>Hidden</a:t>
            </a:r>
          </a:p>
          <a:p>
            <a:pPr algn="ctr"/>
            <a:r>
              <a:rPr lang="en-US" dirty="0" smtClean="0"/>
              <a:t>Secret</a:t>
            </a:r>
          </a:p>
          <a:p>
            <a:pPr algn="ctr"/>
            <a:r>
              <a:rPr lang="en-US" dirty="0" smtClean="0"/>
              <a:t>Dreams</a:t>
            </a:r>
          </a:p>
          <a:p>
            <a:pPr algn="ctr"/>
            <a:r>
              <a:rPr lang="en-US" dirty="0" smtClean="0"/>
              <a:t>Nightmare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681515" y="4653136"/>
            <a:ext cx="1800200" cy="1656184"/>
          </a:xfrm>
          <a:prstGeom prst="wedgeRoundRectCallout">
            <a:avLst>
              <a:gd name="adj1" fmla="val -188306"/>
              <a:gd name="adj2" fmla="val -484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Suit</a:t>
            </a:r>
          </a:p>
          <a:p>
            <a:pPr algn="ctr"/>
            <a:r>
              <a:rPr lang="en-US" dirty="0" smtClean="0"/>
              <a:t>ICONIC SIGN</a:t>
            </a:r>
          </a:p>
          <a:p>
            <a:pPr algn="ctr"/>
            <a:r>
              <a:rPr lang="en-US" dirty="0" smtClean="0"/>
              <a:t>Masculine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Smart</a:t>
            </a:r>
          </a:p>
          <a:p>
            <a:pPr algn="ctr"/>
            <a:r>
              <a:rPr lang="en-US" dirty="0" smtClean="0"/>
              <a:t>Serious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095074" y="3343780"/>
            <a:ext cx="2232199" cy="1566293"/>
          </a:xfrm>
          <a:prstGeom prst="wedgeRoundRectCallout">
            <a:avLst>
              <a:gd name="adj1" fmla="val 85195"/>
              <a:gd name="adj2" fmla="val 883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Blur</a:t>
            </a:r>
          </a:p>
          <a:p>
            <a:pPr algn="ctr"/>
            <a:r>
              <a:rPr lang="en-US" dirty="0" smtClean="0"/>
              <a:t>INDEXICAL SIGN</a:t>
            </a:r>
          </a:p>
          <a:p>
            <a:pPr algn="ctr"/>
            <a:r>
              <a:rPr lang="en-US" dirty="0" smtClean="0"/>
              <a:t>Speed</a:t>
            </a:r>
          </a:p>
          <a:p>
            <a:pPr algn="ctr"/>
            <a:r>
              <a:rPr lang="en-US" dirty="0" smtClean="0"/>
              <a:t>Flight</a:t>
            </a:r>
          </a:p>
          <a:p>
            <a:pPr algn="ctr"/>
            <a:r>
              <a:rPr lang="en-US" dirty="0" smtClean="0"/>
              <a:t>SFX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-279389" y="4422088"/>
            <a:ext cx="2179745" cy="1656184"/>
          </a:xfrm>
          <a:prstGeom prst="wedgeRoundRectCallout">
            <a:avLst>
              <a:gd name="adj1" fmla="val 163936"/>
              <a:gd name="adj2" fmla="val 591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“Pill”</a:t>
            </a:r>
          </a:p>
          <a:p>
            <a:pPr algn="ctr"/>
            <a:r>
              <a:rPr lang="en-US" dirty="0" smtClean="0"/>
              <a:t>SYMBOLIC SIGN</a:t>
            </a:r>
          </a:p>
          <a:p>
            <a:pPr algn="ctr"/>
            <a:r>
              <a:rPr lang="en-US" dirty="0" smtClean="0"/>
              <a:t>Science</a:t>
            </a:r>
          </a:p>
          <a:p>
            <a:pPr algn="ctr"/>
            <a:r>
              <a:rPr lang="en-US" dirty="0" smtClean="0"/>
              <a:t>Medicine</a:t>
            </a:r>
          </a:p>
          <a:p>
            <a:pPr algn="ctr"/>
            <a:r>
              <a:rPr lang="en-US" dirty="0" smtClean="0"/>
              <a:t>Illness</a:t>
            </a:r>
          </a:p>
          <a:p>
            <a:pPr algn="ctr"/>
            <a:r>
              <a:rPr lang="en-US" dirty="0" smtClean="0"/>
              <a:t>Easy Fix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900356" y="5070852"/>
            <a:ext cx="2107214" cy="1598508"/>
          </a:xfrm>
          <a:prstGeom prst="wedgeRoundRectCallout">
            <a:avLst>
              <a:gd name="adj1" fmla="val 120711"/>
              <a:gd name="adj2" fmla="val 240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“Rich”</a:t>
            </a:r>
          </a:p>
          <a:p>
            <a:pPr algn="ctr"/>
            <a:r>
              <a:rPr lang="en-US" dirty="0" smtClean="0"/>
              <a:t>SYMBOLIC SIGN</a:t>
            </a:r>
          </a:p>
          <a:p>
            <a:pPr algn="ctr"/>
            <a:r>
              <a:rPr lang="en-US" dirty="0" smtClean="0"/>
              <a:t>Powerful</a:t>
            </a:r>
          </a:p>
          <a:p>
            <a:pPr algn="ctr"/>
            <a:r>
              <a:rPr lang="en-US" dirty="0" smtClean="0"/>
              <a:t>Successful</a:t>
            </a:r>
          </a:p>
          <a:p>
            <a:pPr algn="ctr"/>
            <a:r>
              <a:rPr lang="en-US" dirty="0" err="1" smtClean="0"/>
              <a:t>Glamourous</a:t>
            </a:r>
            <a:endParaRPr lang="en-US" dirty="0" smtClean="0"/>
          </a:p>
          <a:p>
            <a:pPr algn="ctr"/>
            <a:r>
              <a:rPr lang="en-US" dirty="0" smtClean="0"/>
              <a:t>Desirable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79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0861" y="1247446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TASK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81616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2730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Work in pairs to go through the three steps with the film poster that you have been given to create a poster for display that explodes the meanings of the poster.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Be creative with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layout and presentation.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22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2687" y="1702964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PLENARY</a:t>
            </a:r>
            <a:endParaRPr lang="en-US" sz="2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2708920"/>
            <a:ext cx="5562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Home Learning: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Complete your poster EXPLODING MEANINGS for Friday 16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September.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How do the SIGNS that you have identified so far work together to tell you about the film?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4892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8862" y="3212312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PLEASE REMEMBER</a:t>
            </a:r>
            <a:endParaRPr lang="en-US" sz="2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962400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Enter quickly and quietly.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 food or drink allowed.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 headphones to be visible.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Uniform needs to be in order.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Get out all equipment needed.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Planners on desks.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Record date and lesson objectives.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13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853" y="1702964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Learning Objective</a:t>
            </a:r>
            <a:endParaRPr lang="en-US" sz="2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3504" y="224529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To learn how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POLYSEMIC SIGNS work together in complex media texts.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521" y="3394687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Learning Outcomes</a:t>
            </a:r>
            <a:endParaRPr lang="en-US" sz="2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5904" y="4307479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All students will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a range of signs in a film poster.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Most students will be able to identify the three different types of sign at work.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Some students will explore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the meanings that the signs create and how they work together to make sense to the audience.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302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0861" y="1247446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STARTER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816169"/>
            <a:ext cx="45487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RECAP</a:t>
            </a:r>
            <a:endParaRPr lang="en-US" sz="29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55183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What is a SIGN?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How does it create meaning?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What are the three TYPES OF SIGN?</a:t>
            </a:r>
          </a:p>
        </p:txBody>
      </p:sp>
    </p:spTree>
    <p:extLst>
      <p:ext uri="{BB962C8B-B14F-4D97-AF65-F5344CB8AC3E}">
        <p14:creationId xmlns:p14="http://schemas.microsoft.com/office/powerpoint/2010/main" val="33694182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0861" y="1247446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4880" y="2636912"/>
            <a:ext cx="5467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Part of the difficulty of studying how we read pictures is that you as an audience do it naturally and quickly every day.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As media students we need to be able to make this process clearer so that we can explain and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analyse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HOW this process works.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1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12576" y="3429000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0"/>
            <a:ext cx="463143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50912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What can you tell me about this film from the images in the poster?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396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43711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1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a range of SIGNS in the poster and label them.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69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43711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1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a range of SIGNS in the poster and label them.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72200" y="3573016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80415" y="1953541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Kiss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447764" y="2880595"/>
            <a:ext cx="1800200" cy="576064"/>
          </a:xfrm>
          <a:prstGeom prst="wedgeRoundRectCallout">
            <a:avLst>
              <a:gd name="adj1" fmla="val 27959"/>
              <a:gd name="adj2" fmla="val 173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507814" y="4962148"/>
            <a:ext cx="1800200" cy="576064"/>
          </a:xfrm>
          <a:prstGeom prst="wedgeRoundRectCallout">
            <a:avLst>
              <a:gd name="adj1" fmla="val -178416"/>
              <a:gd name="adj2" fmla="val -941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Suit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332355" y="5626408"/>
            <a:ext cx="1800200" cy="576064"/>
          </a:xfrm>
          <a:prstGeom prst="wedgeRoundRectCallout">
            <a:avLst>
              <a:gd name="adj1" fmla="val 68179"/>
              <a:gd name="adj2" fmla="val -879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Blur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200800" y="5733256"/>
            <a:ext cx="1800200" cy="576064"/>
          </a:xfrm>
          <a:prstGeom prst="wedgeRoundRectCallout">
            <a:avLst>
              <a:gd name="adj1" fmla="val -85449"/>
              <a:gd name="adj2" fmla="val 418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“Rich”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999217" y="6208892"/>
            <a:ext cx="1800200" cy="576064"/>
          </a:xfrm>
          <a:prstGeom prst="wedgeRoundRectCallout">
            <a:avLst>
              <a:gd name="adj1" fmla="val 83344"/>
              <a:gd name="adj2" fmla="val -446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“Pill”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80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16137">
            <a:off x="-7220" y="458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416137">
            <a:off x="-1074020" y="16977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16137">
            <a:off x="2201650" y="-66442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16137">
            <a:off x="-312950" y="2789097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416137">
            <a:off x="2963650" y="402373"/>
            <a:ext cx="21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DATE</a:t>
            </a:r>
            <a:endParaRPr lang="en-GB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934339"/>
            <a:ext cx="454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EXPLODING MEANINGS</a:t>
            </a:r>
            <a:endParaRPr lang="en-US" sz="2900" b="1" dirty="0"/>
          </a:p>
        </p:txBody>
      </p:sp>
      <p:pic>
        <p:nvPicPr>
          <p:cNvPr id="13" name="Picture 12" descr="LogoFileProvider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250180"/>
            <a:ext cx="1041400" cy="135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 rot="19421256">
            <a:off x="-372731" y="1269357"/>
            <a:ext cx="475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8D689C87-FE12-F040-BB90-8D2F3A0B3A87}" type="datetime3">
              <a:rPr lang="en-GB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September 2011</a:t>
            </a:fld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241572"/>
            <a:ext cx="3117627" cy="46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437112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Identify what type of SIGN each of them belong to.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72200" y="3573016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80415" y="1953541"/>
            <a:ext cx="1800200" cy="576064"/>
          </a:xfrm>
          <a:prstGeom prst="wedgeRoundRectCallout">
            <a:avLst>
              <a:gd name="adj1" fmla="val -70943"/>
              <a:gd name="adj2" fmla="val 93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Kiss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447764" y="2880595"/>
            <a:ext cx="1800200" cy="576064"/>
          </a:xfrm>
          <a:prstGeom prst="wedgeRoundRectCallout">
            <a:avLst>
              <a:gd name="adj1" fmla="val 27959"/>
              <a:gd name="adj2" fmla="val 173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507814" y="4962148"/>
            <a:ext cx="1800200" cy="576064"/>
          </a:xfrm>
          <a:prstGeom prst="wedgeRoundRectCallout">
            <a:avLst>
              <a:gd name="adj1" fmla="val -178416"/>
              <a:gd name="adj2" fmla="val -941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Suit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332355" y="5626408"/>
            <a:ext cx="1800200" cy="576064"/>
          </a:xfrm>
          <a:prstGeom prst="wedgeRoundRectCallout">
            <a:avLst>
              <a:gd name="adj1" fmla="val 68179"/>
              <a:gd name="adj2" fmla="val -879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Blur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200800" y="5733256"/>
            <a:ext cx="1800200" cy="576064"/>
          </a:xfrm>
          <a:prstGeom prst="wedgeRoundRectCallout">
            <a:avLst>
              <a:gd name="adj1" fmla="val -85449"/>
              <a:gd name="adj2" fmla="val 418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“Rich”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999217" y="6208892"/>
            <a:ext cx="1800200" cy="576064"/>
          </a:xfrm>
          <a:prstGeom prst="wedgeRoundRectCallout">
            <a:avLst>
              <a:gd name="adj1" fmla="val 83344"/>
              <a:gd name="adj2" fmla="val -446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“Pill”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97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7686</TotalTime>
  <Words>584</Words>
  <Application>Microsoft Macintosh PowerPoint</Application>
  <PresentationFormat>On-screen Show (4:3)</PresentationFormat>
  <Paragraphs>230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Metal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11B</dc:title>
  <dc:creator>James Harris</dc:creator>
  <cp:lastModifiedBy>James Harris</cp:lastModifiedBy>
  <cp:revision>195</cp:revision>
  <dcterms:created xsi:type="dcterms:W3CDTF">2011-03-18T08:21:25Z</dcterms:created>
  <dcterms:modified xsi:type="dcterms:W3CDTF">2011-09-09T13:19:18Z</dcterms:modified>
</cp:coreProperties>
</file>