
<file path=[Content_Types].xml><?xml version="1.0" encoding="utf-8"?>
<Types xmlns="http://schemas.openxmlformats.org/package/2006/content-types">
  <Default Extension="xml" ContentType="application/xml"/>
  <Default Extension="wav" ContentType="audio/wav"/>
  <Default Extension="jpeg" ContentType="image/jpeg"/>
  <Default Extension="mp3" ContentType="audio/unknown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61" r:id="rId2"/>
    <p:sldId id="262" r:id="rId3"/>
    <p:sldId id="263" r:id="rId4"/>
    <p:sldId id="269" r:id="rId5"/>
    <p:sldId id="265" r:id="rId6"/>
    <p:sldId id="294" r:id="rId7"/>
    <p:sldId id="293" r:id="rId8"/>
    <p:sldId id="295" r:id="rId9"/>
    <p:sldId id="296" r:id="rId10"/>
    <p:sldId id="297" r:id="rId11"/>
    <p:sldId id="298" r:id="rId12"/>
    <p:sldId id="299" r:id="rId13"/>
    <p:sldId id="300" r:id="rId14"/>
    <p:sldId id="301" r:id="rId15"/>
    <p:sldId id="302" r:id="rId16"/>
    <p:sldId id="303" r:id="rId17"/>
    <p:sldId id="304" r:id="rId18"/>
    <p:sldId id="268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Objects="1">
      <p:cViewPr varScale="1">
        <p:scale>
          <a:sx n="98" d="100"/>
          <a:sy n="98" d="100"/>
        </p:scale>
        <p:origin x="-1552" y="-2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07EB1E-5767-2543-8717-870146769319}" type="datetimeFigureOut">
              <a:rPr lang="en-US" smtClean="0"/>
              <a:pPr/>
              <a:t>22/09/2011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95EC69-DDC7-624A-9787-2BA62E423C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888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(22/09/2011 10:52) -----</a:t>
            </a:r>
          </a:p>
          <a:p>
            <a:r>
              <a:rPr lang="en-US"/>
              <a:t>Got to here!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5EC69-DDC7-624A-9787-2BA62E423CC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807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04B0C-6F7E-E947-BD20-568734380EB1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7848600" y="0"/>
            <a:ext cx="1295399" cy="6858000"/>
          </a:xfrm>
          <a:prstGeom prst="rect">
            <a:avLst/>
          </a:prstGeom>
          <a:gradFill>
            <a:gsLst>
              <a:gs pos="0">
                <a:schemeClr val="bg1">
                  <a:lumMod val="50000"/>
                  <a:alpha val="20000"/>
                </a:schemeClr>
              </a:gs>
              <a:gs pos="100000">
                <a:schemeClr val="bg1">
                  <a:lumMod val="85000"/>
                  <a:alpha val="20000"/>
                </a:schemeClr>
              </a:gs>
            </a:gsLst>
            <a:lin ang="21594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60" y="2971800"/>
            <a:ext cx="5120640" cy="1709928"/>
          </a:xfrm>
        </p:spPr>
        <p:txBody>
          <a:bodyPr vert="horz" lIns="91440" tIns="45720" rIns="91440" bIns="45720" rtlCol="0" anchor="b" anchorCtr="0">
            <a:noAutofit/>
            <a:scene3d>
              <a:camera prst="orthographicFront"/>
              <a:lightRig rig="morning" dir="t">
                <a:rot lat="0" lon="0" rev="2400000"/>
              </a:lightRig>
            </a:scene3d>
            <a:sp3d extrusionH="63500" contourW="6350">
              <a:bevelT w="19050" h="50800" prst="softRound"/>
              <a:contourClr>
                <a:schemeClr val="bg1"/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baseline="0">
                <a:solidFill>
                  <a:schemeClr val="tx2"/>
                </a:solidFill>
                <a:effectLst>
                  <a:innerShdw blurRad="63500" dist="50800" dir="5400000">
                    <a:schemeClr val="bg1">
                      <a:alpha val="50000"/>
                    </a:scheme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" y="4956048"/>
            <a:ext cx="5111496" cy="384048"/>
          </a:xfrm>
        </p:spPr>
        <p:txBody>
          <a:bodyPr vert="horz" lIns="91440" tIns="45720" rIns="91440" bIns="45720" rtlCol="0" anchor="t" anchorCtr="0">
            <a:normAutofit/>
            <a:scene3d>
              <a:camera prst="orthographicFront"/>
              <a:lightRig rig="threePt" dir="t"/>
            </a:scene3d>
            <a:sp3d>
              <a:contourClr>
                <a:schemeClr val="bg1"/>
              </a:contourClr>
            </a:sp3d>
          </a:bodyPr>
          <a:lstStyle>
            <a:lvl1pPr marL="0" indent="0" algn="ctr">
              <a:buNone/>
              <a:defRPr sz="1500" b="1" kern="1200">
                <a:solidFill>
                  <a:schemeClr val="tx1">
                    <a:tint val="75000"/>
                  </a:schemeClr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ctr" defTabSz="914400" rtl="0" eaLnBrk="1" latinLnBrk="0" hangingPunct="1">
              <a:lnSpc>
                <a:spcPct val="120000"/>
              </a:lnSpc>
              <a:spcBef>
                <a:spcPts val="2400"/>
              </a:spcBef>
              <a:buClr>
                <a:schemeClr val="tx2"/>
              </a:buClr>
              <a:buSzPct val="100000"/>
              <a:buFont typeface="Wingdings 2" pitchFamily="18" charset="2"/>
              <a:buNone/>
            </a:pPr>
            <a:r>
              <a:rPr lang="en-GB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4BABD-81A3-2D4D-AAB5-571C26F8D4F4}" type="datetimeFigureOut">
              <a:rPr lang="en-US" smtClean="0"/>
              <a:pPr/>
              <a:t>22/09/2011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441ED-22D9-48D6-AD92-DEFB122789E0}" type="slidenum">
              <a:rPr smtClean="0"/>
              <a:pPr/>
              <a:t>‹#›</a:t>
            </a:fld>
            <a:endParaRPr/>
          </a:p>
        </p:txBody>
      </p:sp>
      <p:pic>
        <p:nvPicPr>
          <p:cNvPr id="10" name="Picture 9" descr="titleSlideBeve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4760260"/>
            <a:ext cx="5120640" cy="1796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88259"/>
            <a:ext cx="7071837" cy="901700"/>
          </a:xfrm>
        </p:spPr>
        <p:txBody>
          <a:bodyPr bIns="0" anchor="b">
            <a:noAutofit/>
          </a:bodyPr>
          <a:lstStyle>
            <a:lvl1pPr algn="l">
              <a:defRPr sz="3200" b="0"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312988"/>
            <a:ext cx="6843713" cy="381317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6900" y="1103406"/>
            <a:ext cx="7085908" cy="841188"/>
          </a:xfrm>
        </p:spPr>
        <p:txBody>
          <a:bodyPr tIns="0" bIns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4BABD-81A3-2D4D-AAB5-571C26F8D4F4}" type="datetimeFigureOut">
              <a:rPr lang="en-US" smtClean="0"/>
              <a:pPr/>
              <a:t>22/09/2011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16200000">
            <a:off x="5769819" y="3208338"/>
            <a:ext cx="5105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9063B-3EE0-614B-92F5-601A4F942D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096435"/>
            <a:ext cx="7072313" cy="566738"/>
          </a:xfrm>
        </p:spPr>
        <p:txBody>
          <a:bodyPr anchor="b"/>
          <a:lstStyle>
            <a:lvl1pPr algn="l">
              <a:defRPr sz="3200" b="0"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4093" y="443753"/>
            <a:ext cx="6970059" cy="3977640"/>
          </a:xfrm>
          <a:noFill/>
          <a:ln>
            <a:noFill/>
          </a:ln>
          <a:scene3d>
            <a:camera prst="orthographicFront"/>
            <a:lightRig rig="balanced" dir="t"/>
          </a:scene3d>
          <a:sp3d extrusionH="63500">
            <a:bevelT w="38100" h="38100" prst="softRound"/>
            <a:contourClr>
              <a:schemeClr val="bg1"/>
            </a:contourClr>
          </a:sp3d>
        </p:spPr>
        <p:txBody>
          <a:bodyPr>
            <a:scene3d>
              <a:camera prst="orthographicFront"/>
              <a:lightRig rig="threePt" dir="t"/>
            </a:scene3d>
            <a:sp3d>
              <a:contourClr>
                <a:schemeClr val="bg1"/>
              </a:contourClr>
            </a:sp3d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5663173"/>
            <a:ext cx="7072313" cy="804862"/>
          </a:xfrm>
        </p:spPr>
        <p:txBody>
          <a:bodyPr lIns="109728">
            <a:normAutofit/>
          </a:bodyPr>
          <a:lstStyle>
            <a:lvl1pPr marL="0" indent="0">
              <a:buNone/>
              <a:defRPr sz="15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4BABD-81A3-2D4D-AAB5-571C26F8D4F4}" type="datetimeFigureOut">
              <a:rPr lang="en-US" smtClean="0"/>
              <a:pPr/>
              <a:t>22/09/2011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16200000">
            <a:off x="5769819" y="3208338"/>
            <a:ext cx="5105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9063B-3EE0-614B-92F5-601A4F942D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4BABD-81A3-2D4D-AAB5-571C26F8D4F4}" type="datetimeFigureOut">
              <a:rPr lang="en-US" smtClean="0"/>
              <a:pPr/>
              <a:t>22/09/2011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5769819" y="3208338"/>
            <a:ext cx="5105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9063B-3EE0-614B-92F5-601A4F942D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24600" y="685800"/>
            <a:ext cx="1128713" cy="5440363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685800"/>
            <a:ext cx="5867400" cy="5440363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4BABD-81A3-2D4D-AAB5-571C26F8D4F4}" type="datetimeFigureOut">
              <a:rPr lang="en-US" smtClean="0"/>
              <a:pPr/>
              <a:t>22/09/2011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5769819" y="3208338"/>
            <a:ext cx="5105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41341" y="6181538"/>
            <a:ext cx="806824" cy="365125"/>
          </a:xfrm>
        </p:spPr>
        <p:txBody>
          <a:bodyPr/>
          <a:lstStyle/>
          <a:p>
            <a:fld id="{A3F9063B-3EE0-614B-92F5-601A4F942D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EC84BABD-81A3-2D4D-AAB5-571C26F8D4F4}" type="datetimeFigureOut">
              <a:rPr lang="en-US" smtClean="0"/>
              <a:pPr/>
              <a:t>22/09/2011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A3F9063B-3EE0-614B-92F5-601A4F942D0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16200000">
            <a:off x="5769819" y="3208338"/>
            <a:ext cx="5105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2971800"/>
            <a:ext cx="5122862" cy="1712259"/>
          </a:xfrm>
        </p:spPr>
        <p:txBody>
          <a:bodyPr anchor="b" anchorCtr="0">
            <a:noAutofit/>
            <a:scene3d>
              <a:camera prst="orthographicFront"/>
              <a:lightRig rig="morning" dir="t">
                <a:rot lat="0" lon="0" rev="2400000"/>
              </a:lightRig>
            </a:scene3d>
            <a:sp3d extrusionH="63500" contourW="6350">
              <a:bevelT w="19050" h="50800" prst="softRound"/>
              <a:contourClr>
                <a:schemeClr val="bg1"/>
              </a:contourClr>
            </a:sp3d>
          </a:bodyPr>
          <a:lstStyle>
            <a:lvl1pPr algn="ctr">
              <a:defRPr sz="4400" b="1" baseline="0">
                <a:solidFill>
                  <a:schemeClr val="tx2"/>
                </a:solidFill>
                <a:effectLst>
                  <a:innerShdw blurRad="63500" dist="50800" dir="5400000">
                    <a:schemeClr val="bg1">
                      <a:alpha val="50000"/>
                    </a:schemeClr>
                  </a:innerShdw>
                </a:effectLst>
              </a:defRPr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953000"/>
            <a:ext cx="5113896" cy="381000"/>
          </a:xfrm>
        </p:spPr>
        <p:txBody>
          <a:bodyPr vert="horz" lIns="91440" tIns="45720" rIns="91440" bIns="45720" rtlCol="0" anchor="t" anchorCtr="0">
            <a:normAutofit/>
            <a:scene3d>
              <a:camera prst="orthographicFront"/>
              <a:lightRig rig="threePt" dir="t"/>
            </a:scene3d>
            <a:sp3d>
              <a:contourClr>
                <a:schemeClr val="bg1"/>
              </a:contourClr>
            </a:sp3d>
          </a:bodyPr>
          <a:lstStyle>
            <a:lvl1pPr marL="0" indent="0" algn="ctr">
              <a:lnSpc>
                <a:spcPct val="120000"/>
              </a:lnSpc>
              <a:buNone/>
              <a:defRPr sz="1500" b="1" kern="1200">
                <a:solidFill>
                  <a:schemeClr val="tx1">
                    <a:tint val="75000"/>
                  </a:schemeClr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ctr" defTabSz="914400" rtl="0" eaLnBrk="1" latinLnBrk="0" hangingPunct="1">
              <a:spcBef>
                <a:spcPts val="2400"/>
              </a:spcBef>
              <a:buClr>
                <a:schemeClr val="tx2"/>
              </a:buClr>
              <a:buSzPct val="100000"/>
              <a:buFont typeface="Wingdings 2" pitchFamily="18" charset="2"/>
              <a:buNone/>
            </a:pPr>
            <a:r>
              <a:rPr lang="en-GB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29000" y="6356350"/>
            <a:ext cx="2133600" cy="365125"/>
          </a:xfrm>
        </p:spPr>
        <p:txBody>
          <a:bodyPr anchor="t" anchorCtr="0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C84BABD-81A3-2D4D-AAB5-571C26F8D4F4}" type="datetimeFigureOut">
              <a:rPr lang="en-US" smtClean="0"/>
              <a:pPr/>
              <a:t>22/09/2011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3538" y="6356350"/>
            <a:ext cx="2130552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006353" y="9144"/>
            <a:ext cx="2743200" cy="6848856"/>
          </a:xfrm>
          <a:noFill/>
          <a:ln>
            <a:noFill/>
          </a:ln>
          <a:scene3d>
            <a:camera prst="orthographicFront"/>
            <a:lightRig rig="balanced" dir="t"/>
          </a:scene3d>
          <a:sp3d extrusionH="63500">
            <a:bevelT w="38100" h="38100" prst="softRound"/>
            <a:contourClr>
              <a:schemeClr val="bg1"/>
            </a:contourClr>
          </a:sp3d>
        </p:spPr>
        <p:txBody>
          <a:bodyPr vert="horz" lIns="91440" tIns="45720" rIns="91440" bIns="45720" rtlCol="0">
            <a:normAutofit/>
            <a:scene3d>
              <a:camera prst="orthographicFront"/>
              <a:lightRig rig="threePt" dir="t"/>
            </a:scene3d>
            <a:sp3d>
              <a:contourClr>
                <a:schemeClr val="bg1"/>
              </a:contourClr>
            </a:sp3d>
          </a:bodyPr>
          <a:lstStyle>
            <a:lvl1pPr marL="0" indent="0" algn="l" defTabSz="914400" rtl="0" eaLnBrk="1" latinLnBrk="0" hangingPunct="1">
              <a:spcBef>
                <a:spcPts val="2400"/>
              </a:spcBef>
              <a:buClr>
                <a:schemeClr val="tx2"/>
              </a:buClr>
              <a:buSzPct val="10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en-GB" smtClean="0"/>
              <a:t>Click icon to add picture</a:t>
            </a:r>
            <a:endParaRPr/>
          </a:p>
        </p:txBody>
      </p:sp>
      <p:pic>
        <p:nvPicPr>
          <p:cNvPr id="9" name="Picture 8" descr="titleSlideBeve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4760260"/>
            <a:ext cx="5120640" cy="17967"/>
          </a:xfrm>
          <a:prstGeom prst="rect">
            <a:avLst/>
          </a:prstGeom>
        </p:spPr>
      </p:pic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590800" y="6356350"/>
            <a:ext cx="667871" cy="365125"/>
          </a:xfrm>
        </p:spPr>
        <p:txBody>
          <a:bodyPr vert="horz" lIns="45720" tIns="45720" rIns="45720" bIns="45720" rtlCol="0">
            <a:noAutofit/>
            <a:scene3d>
              <a:camera prst="orthographicFront"/>
              <a:lightRig rig="morning" dir="t">
                <a:rot lat="0" lon="0" rev="2400000"/>
              </a:lightRig>
            </a:scene3d>
            <a:sp3d extrusionH="6350">
              <a:bevelT w="6350" h="6350" prst="softRound"/>
              <a:contourClr>
                <a:schemeClr val="bg1"/>
              </a:contourClr>
            </a:sp3d>
          </a:bodyPr>
          <a:lstStyle>
            <a:lvl1pPr marL="282575" indent="-282575" algn="ctr" defTabSz="914400" rtl="0" eaLnBrk="1" latinLnBrk="0" hangingPunct="1">
              <a:spcBef>
                <a:spcPts val="2400"/>
              </a:spcBef>
              <a:buClr>
                <a:schemeClr val="tx2"/>
              </a:buClr>
              <a:buSzPct val="100000"/>
              <a:buFont typeface="Wingdings 2" pitchFamily="18" charset="2"/>
              <a:buNone/>
              <a:defRPr kumimoji="0" sz="1200" b="1" i="0" u="none" strike="noStrike" kern="1200" cap="none" spc="0" normalizeH="0" baseline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fld id="{A3F9063B-3EE0-614B-92F5-601A4F942D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,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524435"/>
            <a:ext cx="4845424" cy="731838"/>
          </a:xfrm>
        </p:spPr>
        <p:txBody>
          <a:bodyPr>
            <a:noAutofit/>
          </a:bodyPr>
          <a:lstStyle>
            <a:lvl1pPr algn="ctr">
              <a:defRPr sz="3200"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600200"/>
            <a:ext cx="4845424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EC84BABD-81A3-2D4D-AAB5-571C26F8D4F4}" type="datetimeFigureOut">
              <a:rPr lang="en-US" smtClean="0"/>
              <a:pPr/>
              <a:t>22/09/2011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A3F9063B-3EE0-614B-92F5-601A4F942D0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16200000">
            <a:off x="5769819" y="3208338"/>
            <a:ext cx="5105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9144"/>
            <a:ext cx="2379663" cy="6848856"/>
          </a:xfrm>
          <a:noFill/>
          <a:ln>
            <a:noFill/>
          </a:ln>
          <a:scene3d>
            <a:camera prst="orthographicFront"/>
            <a:lightRig rig="balanced" dir="t"/>
          </a:scene3d>
          <a:sp3d extrusionH="63500">
            <a:bevelT w="38100" h="38100" prst="softRound"/>
            <a:contourClr>
              <a:schemeClr val="bg1"/>
            </a:contourClr>
          </a:sp3d>
        </p:spPr>
        <p:txBody>
          <a:bodyPr vert="horz" lIns="91440" tIns="45720" rIns="91440" bIns="45720" rtlCol="0">
            <a:normAutofit/>
            <a:scene3d>
              <a:camera prst="orthographicFront"/>
              <a:lightRig rig="threePt" dir="t"/>
            </a:scene3d>
            <a:sp3d>
              <a:contourClr>
                <a:schemeClr val="bg1"/>
              </a:contourClr>
            </a:sp3d>
          </a:bodyPr>
          <a:lstStyle>
            <a:lvl1pPr marL="0" indent="0" algn="l" defTabSz="914400" rtl="0" eaLnBrk="1" latinLnBrk="0" hangingPunct="1">
              <a:spcBef>
                <a:spcPts val="2400"/>
              </a:spcBef>
              <a:buClr>
                <a:schemeClr val="tx2"/>
              </a:buClr>
              <a:buSzPct val="10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en-GB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654300"/>
            <a:ext cx="7315200" cy="850900"/>
          </a:xfrm>
        </p:spPr>
        <p:txBody>
          <a:bodyPr anchor="b" anchorCtr="0">
            <a:normAutofit/>
          </a:bodyPr>
          <a:lstStyle>
            <a:lvl1pPr algn="ctr">
              <a:defRPr sz="4400" b="1" cap="none" baseline="0">
                <a:effectLst>
                  <a:innerShdw blurRad="63500" dist="50800" dir="5400000">
                    <a:schemeClr val="bg1">
                      <a:alpha val="50000"/>
                    </a:schemeClr>
                  </a:innerShdw>
                </a:effectLst>
              </a:defRPr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7099" y="3622344"/>
            <a:ext cx="7302501" cy="435401"/>
          </a:xfrm>
        </p:spPr>
        <p:txBody>
          <a:bodyPr anchor="t" anchorCtr="0">
            <a:normAutofit/>
          </a:bodyPr>
          <a:lstStyle>
            <a:lvl1pPr marL="0" indent="0" algn="ctr">
              <a:buNone/>
              <a:defRPr sz="1500" b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3429000" y="6356350"/>
            <a:ext cx="2133600" cy="365125"/>
          </a:xfrm>
        </p:spPr>
        <p:txBody>
          <a:bodyPr anchor="t" anchorCtr="0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C84BABD-81A3-2D4D-AAB5-571C26F8D4F4}" type="datetimeFigureOut">
              <a:rPr lang="en-US" smtClean="0"/>
              <a:pPr/>
              <a:t>22/09/2011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3538" y="6356350"/>
            <a:ext cx="28956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9" name="Picture 8" descr="SectionHeader-Beve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048" y="3559792"/>
            <a:ext cx="7315200" cy="1799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2035" y="1600200"/>
            <a:ext cx="3429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11706" y="1600200"/>
            <a:ext cx="3429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4BABD-81A3-2D4D-AAB5-571C26F8D4F4}" type="datetimeFigureOut">
              <a:rPr lang="en-US" smtClean="0"/>
              <a:pPr/>
              <a:t>22/09/2011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16200000">
            <a:off x="5769819" y="3208338"/>
            <a:ext cx="5105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9063B-3EE0-614B-92F5-601A4F942D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omparisonBoxes.png"/>
          <p:cNvPicPr>
            <a:picLocks noChangeAspect="1"/>
          </p:cNvPicPr>
          <p:nvPr/>
        </p:nvPicPr>
        <p:blipFill>
          <a:blip r:embed="rId2"/>
          <a:srcRect l="4559" t="28431" r="57794" b="7647"/>
          <a:stretch>
            <a:fillRect/>
          </a:stretch>
        </p:blipFill>
        <p:spPr>
          <a:xfrm>
            <a:off x="363071" y="1949824"/>
            <a:ext cx="3474720" cy="4290753"/>
          </a:xfrm>
          <a:prstGeom prst="rect">
            <a:avLst/>
          </a:prstGeom>
        </p:spPr>
      </p:pic>
      <p:pic>
        <p:nvPicPr>
          <p:cNvPr id="11" name="Picture 10" descr="ComparisonBoxes.png"/>
          <p:cNvPicPr>
            <a:picLocks noChangeAspect="1"/>
          </p:cNvPicPr>
          <p:nvPr/>
        </p:nvPicPr>
        <p:blipFill>
          <a:blip r:embed="rId2"/>
          <a:srcRect l="4559" t="28431" r="57794" b="7647"/>
          <a:stretch>
            <a:fillRect/>
          </a:stretch>
        </p:blipFill>
        <p:spPr>
          <a:xfrm>
            <a:off x="3992880" y="1945341"/>
            <a:ext cx="3474720" cy="4290753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1972236"/>
            <a:ext cx="3429000" cy="4174564"/>
          </a:xfrm>
          <a:prstGeom prst="roundRect">
            <a:avLst>
              <a:gd name="adj" fmla="val 4119"/>
            </a:avLst>
          </a:prstGeom>
          <a:noFill/>
          <a:effectLst/>
          <a:scene3d>
            <a:camera prst="orthographicFront"/>
            <a:lightRig rig="soft" dir="t"/>
          </a:scene3d>
          <a:sp3d>
            <a:extrusionClr>
              <a:schemeClr val="bg1"/>
            </a:extrusionClr>
            <a:contourClr>
              <a:schemeClr val="bg1">
                <a:lumMod val="65000"/>
              </a:schemeClr>
            </a:contourClr>
          </a:sp3d>
        </p:spPr>
        <p:txBody>
          <a:bodyPr tIns="91440" bIns="91440">
            <a:normAutofit/>
            <a:scene3d>
              <a:camera prst="orthographicFront"/>
              <a:lightRig rig="threePt" dir="t"/>
            </a:scene3d>
            <a:sp3d>
              <a:contourClr>
                <a:schemeClr val="bg1"/>
              </a:contourClr>
            </a:sp3d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ctr">
              <a:defRPr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2035" y="1237129"/>
            <a:ext cx="3429000" cy="698033"/>
          </a:xfrm>
        </p:spPr>
        <p:txBody>
          <a:bodyPr tIns="0" bIns="0" anchor="b">
            <a:normAutofit/>
          </a:bodyPr>
          <a:lstStyle>
            <a:lvl1pPr marL="0" indent="0" algn="ctr">
              <a:lnSpc>
                <a:spcPts val="2900"/>
              </a:lnSpc>
              <a:buNone/>
              <a:defRPr sz="26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011706" y="1237129"/>
            <a:ext cx="3429000" cy="698033"/>
          </a:xfrm>
        </p:spPr>
        <p:txBody>
          <a:bodyPr tIns="0" bIns="0" anchor="b">
            <a:normAutofit/>
          </a:bodyPr>
          <a:lstStyle>
            <a:lvl1pPr marL="0" indent="0" algn="ctr">
              <a:lnSpc>
                <a:spcPts val="2900"/>
              </a:lnSpc>
              <a:buNone/>
              <a:defRPr sz="26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011706" y="1972236"/>
            <a:ext cx="3429000" cy="4174564"/>
          </a:xfrm>
          <a:prstGeom prst="roundRect">
            <a:avLst>
              <a:gd name="adj" fmla="val 2941"/>
            </a:avLst>
          </a:prstGeom>
          <a:noFill/>
          <a:effectLst/>
          <a:scene3d>
            <a:camera prst="orthographicFront"/>
            <a:lightRig rig="soft" dir="t"/>
          </a:scene3d>
          <a:sp3d>
            <a:extrusionClr>
              <a:schemeClr val="bg1"/>
            </a:extrusionClr>
            <a:contourClr>
              <a:schemeClr val="bg1">
                <a:lumMod val="65000"/>
              </a:schemeClr>
            </a:contourClr>
          </a:sp3d>
        </p:spPr>
        <p:txBody>
          <a:bodyPr vert="horz" lIns="91440" tIns="91440" rIns="91440" bIns="91440" rtlCol="0">
            <a:normAutofit/>
            <a:scene3d>
              <a:camera prst="orthographicFront"/>
              <a:lightRig rig="threePt" dir="t"/>
            </a:scene3d>
            <a:sp3d>
              <a:contourClr>
                <a:schemeClr val="bg1"/>
              </a:contourClr>
            </a:sp3d>
          </a:bodyPr>
          <a:lstStyle>
            <a:lvl1pPr algn="l" defTabSz="914400" rtl="0" eaLnBrk="1" latinLnBrk="0" hangingPunct="1">
              <a:buSzPct val="100000"/>
              <a:buFont typeface="Wingdings 2" pitchFamily="18" charset="2"/>
              <a:buChar char="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algn="l" defTabSz="914400" rtl="0" eaLnBrk="1" latinLnBrk="0" hangingPunct="1">
              <a:buSzPct val="100000"/>
              <a:buFont typeface="Wingdings 2" pitchFamily="18" charset="2"/>
              <a:buChar char="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buSzPct val="100000"/>
              <a:buFont typeface="Wingdings 2" pitchFamily="18" charset="2"/>
              <a:buChar char="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algn="l" defTabSz="914400" rtl="0" eaLnBrk="1" latinLnBrk="0" hangingPunct="1">
              <a:buSzPct val="100000"/>
              <a:buFont typeface="Wingdings 2" pitchFamily="18" charset="2"/>
              <a:buChar char="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algn="l" defTabSz="914400" rtl="0" eaLnBrk="1" latinLnBrk="0" hangingPunct="1">
              <a:buSzPct val="100000"/>
              <a:buFont typeface="Wingdings 2" pitchFamily="18" charset="2"/>
              <a:buChar char="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4BABD-81A3-2D4D-AAB5-571C26F8D4F4}" type="datetimeFigureOut">
              <a:rPr lang="en-US" smtClean="0"/>
              <a:pPr/>
              <a:t>22/09/2011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16200000">
            <a:off x="5769819" y="3208338"/>
            <a:ext cx="5105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9063B-3EE0-614B-92F5-601A4F942D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4BABD-81A3-2D4D-AAB5-571C26F8D4F4}" type="datetimeFigureOut">
              <a:rPr lang="en-US" smtClean="0"/>
              <a:pPr/>
              <a:t>22/09/2011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16200000">
            <a:off x="5769819" y="3208338"/>
            <a:ext cx="5105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9063B-3EE0-614B-92F5-601A4F942D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4BABD-81A3-2D4D-AAB5-571C26F8D4F4}" type="datetimeFigureOut">
              <a:rPr lang="en-US" smtClean="0"/>
              <a:pPr/>
              <a:t>22/09/2011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16200000">
            <a:off x="5769819" y="3208338"/>
            <a:ext cx="5105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9063B-3EE0-614B-92F5-601A4F942D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9624" y="524435"/>
            <a:ext cx="7086600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morning" dir="t">
                <a:rot lat="0" lon="0" rev="2400000"/>
              </a:lightRig>
            </a:scene3d>
            <a:sp3d extrusionH="63500" contourW="6350">
              <a:bevelT w="19050" h="50800" prst="softRound"/>
              <a:contourClr>
                <a:schemeClr val="bg1"/>
              </a:contourClr>
            </a:sp3d>
          </a:bodyPr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9624" y="1600200"/>
            <a:ext cx="7086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/>
              <a:lightRig rig="threePt" dir="t"/>
            </a:scene3d>
            <a:sp3d>
              <a:contourClr>
                <a:schemeClr val="bg1"/>
              </a:contourClr>
            </a:sp3d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62943" y="4694238"/>
            <a:ext cx="2133600" cy="365125"/>
          </a:xfrm>
          <a:prstGeom prst="rect">
            <a:avLst/>
          </a:prstGeom>
        </p:spPr>
        <p:txBody>
          <a:bodyPr vert="horz" lIns="45720" tIns="45720" rIns="45720" bIns="45720" rtlCol="0" anchor="ctr">
            <a:scene3d>
              <a:camera prst="orthographicFront"/>
              <a:lightRig rig="morning" dir="t">
                <a:rot lat="0" lon="0" rev="2400000"/>
              </a:lightRig>
            </a:scene3d>
            <a:sp3d extrusionH="6350">
              <a:bevelT w="6350" h="6350" prst="softRound"/>
              <a:contourClr>
                <a:schemeClr val="bg1"/>
              </a:contourClr>
            </a:sp3d>
          </a:bodyPr>
          <a:lstStyle>
            <a:lvl1pPr algn="l">
              <a:defRPr sz="180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</a:defRPr>
            </a:lvl1pPr>
          </a:lstStyle>
          <a:p>
            <a:fld id="{EC84BABD-81A3-2D4D-AAB5-571C26F8D4F4}" type="datetimeFigureOut">
              <a:rPr lang="en-US" smtClean="0"/>
              <a:pPr/>
              <a:t>22/09/2011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41341" y="6181538"/>
            <a:ext cx="806824" cy="365125"/>
          </a:xfrm>
          <a:prstGeom prst="rect">
            <a:avLst/>
          </a:prstGeom>
        </p:spPr>
        <p:txBody>
          <a:bodyPr vert="horz" lIns="45720" tIns="45720" rIns="45720" bIns="45720" rtlCol="0" anchor="ctr">
            <a:scene3d>
              <a:camera prst="orthographicFront"/>
              <a:lightRig rig="morning" dir="t">
                <a:rot lat="0" lon="0" rev="2400000"/>
              </a:lightRig>
            </a:scene3d>
            <a:sp3d extrusionH="6350">
              <a:bevelT w="6350" h="6350" prst="softRound"/>
              <a:contourClr>
                <a:schemeClr val="bg1"/>
              </a:contourClr>
            </a:sp3d>
          </a:bodyPr>
          <a:lstStyle>
            <a:lvl1pPr algn="r">
              <a:defRPr sz="450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</a:defRPr>
            </a:lvl1pPr>
          </a:lstStyle>
          <a:p>
            <a:fld id="{A3F9063B-3EE0-614B-92F5-601A4F942D0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evelDivider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72400" y="0"/>
            <a:ext cx="107156" cy="6858000"/>
          </a:xfrm>
          <a:prstGeom prst="rect">
            <a:avLst/>
          </a:prstGeom>
        </p:spPr>
      </p:pic>
      <p:sp>
        <p:nvSpPr>
          <p:cNvPr id="9" name="Footer Placeholder 7"/>
          <p:cNvSpPr>
            <a:spLocks noGrp="1"/>
          </p:cNvSpPr>
          <p:nvPr>
            <p:ph type="ftr" sz="quarter" idx="3"/>
          </p:nvPr>
        </p:nvSpPr>
        <p:spPr>
          <a:xfrm rot="16200000">
            <a:off x="5769819" y="3208338"/>
            <a:ext cx="5105400" cy="365125"/>
          </a:xfrm>
          <a:prstGeom prst="rect">
            <a:avLst/>
          </a:prstGeom>
        </p:spPr>
        <p:txBody>
          <a:bodyPr vert="horz" lIns="45720" tIns="45720" rIns="45720" bIns="45720" rtlCol="0">
            <a:noAutofit/>
            <a:scene3d>
              <a:camera prst="orthographicFront"/>
              <a:lightRig rig="morning" dir="t">
                <a:rot lat="0" lon="0" rev="2400000"/>
              </a:lightRig>
            </a:scene3d>
            <a:sp3d extrusionH="6350">
              <a:bevelT w="6350" h="6350" prst="softRound"/>
              <a:contourClr>
                <a:schemeClr val="bg1"/>
              </a:contourClr>
            </a:sp3d>
          </a:bodyPr>
          <a:lstStyle>
            <a:lvl1pPr marL="282575" indent="-282575" algn="l" defTabSz="914400" rtl="0" eaLnBrk="1" latinLnBrk="0" hangingPunct="1">
              <a:spcBef>
                <a:spcPts val="2400"/>
              </a:spcBef>
              <a:buClr>
                <a:schemeClr val="tx2"/>
              </a:buClr>
              <a:buSzPct val="100000"/>
              <a:buFont typeface="Wingdings 2" pitchFamily="18" charset="2"/>
              <a:buNone/>
              <a:defRPr kumimoji="0" sz="2200" b="1" i="0" u="none" strike="noStrike" kern="1200" cap="none" spc="0" normalizeH="0" baseline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>
          <a:solidFill>
            <a:schemeClr val="tx2"/>
          </a:solidFill>
          <a:effectLst>
            <a:innerShdw blurRad="63500" dist="50800" dir="5400000">
              <a:schemeClr val="bg1">
                <a:alpha val="50000"/>
              </a:schemeClr>
            </a:innerShdw>
          </a:effectLst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2400"/>
        </a:spcBef>
        <a:buClr>
          <a:schemeClr val="tx2"/>
        </a:buClr>
        <a:buSzPct val="100000"/>
        <a:buFont typeface="Wingdings 2" pitchFamily="18" charset="2"/>
        <a:buChar char=""/>
        <a:defRPr sz="2600" kern="1200">
          <a:solidFill>
            <a:schemeClr val="tx1">
              <a:lumMod val="65000"/>
              <a:lumOff val="35000"/>
            </a:schemeClr>
          </a:solidFill>
          <a:effectLst>
            <a:outerShdw blurRad="50800" dist="12700" dir="2700000" algn="tl" rotWithShape="0">
              <a:schemeClr val="bg1">
                <a:alpha val="40000"/>
              </a:schemeClr>
            </a:outerShdw>
          </a:effectLst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Clr>
          <a:schemeClr val="tx2">
            <a:lumMod val="60000"/>
            <a:lumOff val="40000"/>
          </a:schemeClr>
        </a:buClr>
        <a:buSzPct val="100000"/>
        <a:buFont typeface="Wingdings 2" pitchFamily="18" charset="2"/>
        <a:buChar char=""/>
        <a:defRPr sz="2400" kern="1200">
          <a:solidFill>
            <a:schemeClr val="tx1">
              <a:lumMod val="65000"/>
              <a:lumOff val="35000"/>
            </a:schemeClr>
          </a:solidFill>
          <a:effectLst>
            <a:outerShdw blurRad="50800" dist="12700" dir="2700000" algn="tl" rotWithShape="0">
              <a:schemeClr val="bg1">
                <a:alpha val="40000"/>
              </a:schemeClr>
            </a:outerShdw>
          </a:effectLst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Clr>
          <a:schemeClr val="tx2"/>
        </a:buClr>
        <a:buSzPct val="100000"/>
        <a:buFont typeface="Wingdings 2" pitchFamily="18" charset="2"/>
        <a:buChar char=""/>
        <a:defRPr sz="2200" kern="1200">
          <a:solidFill>
            <a:schemeClr val="tx1">
              <a:lumMod val="65000"/>
              <a:lumOff val="35000"/>
            </a:schemeClr>
          </a:solidFill>
          <a:effectLst>
            <a:outerShdw blurRad="50800" dist="12700" dir="2700000" algn="tl" rotWithShape="0">
              <a:schemeClr val="bg1">
                <a:alpha val="40000"/>
              </a:schemeClr>
            </a:outerShdw>
          </a:effectLst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Clr>
          <a:schemeClr val="tx2">
            <a:lumMod val="60000"/>
            <a:lumOff val="40000"/>
          </a:schemeClr>
        </a:buClr>
        <a:buSzPct val="100000"/>
        <a:buFont typeface="Wingdings 2" pitchFamily="18" charset="2"/>
        <a:buChar char=""/>
        <a:defRPr sz="2000" kern="1200">
          <a:solidFill>
            <a:schemeClr val="tx1">
              <a:lumMod val="65000"/>
              <a:lumOff val="35000"/>
            </a:schemeClr>
          </a:solidFill>
          <a:effectLst>
            <a:outerShdw blurRad="50800" dist="12700" dir="2700000" algn="tl" rotWithShape="0">
              <a:schemeClr val="bg1">
                <a:alpha val="40000"/>
              </a:schemeClr>
            </a:outerShdw>
          </a:effectLst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Clr>
          <a:schemeClr val="tx2"/>
        </a:buClr>
        <a:buSzPct val="100000"/>
        <a:buFont typeface="Wingdings 2" pitchFamily="18" charset="2"/>
        <a:buChar char=""/>
        <a:defRPr sz="1800" kern="1200">
          <a:solidFill>
            <a:schemeClr val="tx1">
              <a:lumMod val="65000"/>
              <a:lumOff val="35000"/>
            </a:schemeClr>
          </a:solidFill>
          <a:effectLst>
            <a:outerShdw blurRad="50800" dist="12700" dir="2700000" algn="tl" rotWithShape="0">
              <a:schemeClr val="bg1">
                <a:alpha val="40000"/>
              </a:scheme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jpeg"/><Relationship Id="rId5" Type="http://schemas.openxmlformats.org/officeDocument/2006/relationships/image" Target="../media/image11.png"/><Relationship Id="rId1" Type="http://schemas.microsoft.com/office/2007/relationships/media" Target="../media/media7.mp4"/><Relationship Id="rId2" Type="http://schemas.openxmlformats.org/officeDocument/2006/relationships/video" Target="../media/media7.mp4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jpeg"/><Relationship Id="rId5" Type="http://schemas.openxmlformats.org/officeDocument/2006/relationships/image" Target="../media/image12.png"/><Relationship Id="rId1" Type="http://schemas.microsoft.com/office/2007/relationships/media" Target="../media/media8.mp4"/><Relationship Id="rId2" Type="http://schemas.openxmlformats.org/officeDocument/2006/relationships/video" Target="../media/media8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6.jpeg"/><Relationship Id="rId6" Type="http://schemas.openxmlformats.org/officeDocument/2006/relationships/image" Target="../media/image13.png"/><Relationship Id="rId1" Type="http://schemas.microsoft.com/office/2007/relationships/media" Target="../media/media9.mp4"/><Relationship Id="rId2" Type="http://schemas.openxmlformats.org/officeDocument/2006/relationships/video" Target="../media/media9.mp4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jpeg"/><Relationship Id="rId5" Type="http://schemas.openxmlformats.org/officeDocument/2006/relationships/image" Target="../media/image14.png"/><Relationship Id="rId1" Type="http://schemas.microsoft.com/office/2007/relationships/media" Target="../media/media7.mp4"/><Relationship Id="rId2" Type="http://schemas.openxmlformats.org/officeDocument/2006/relationships/video" Target="../media/media7.mp4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jpeg"/><Relationship Id="rId5" Type="http://schemas.openxmlformats.org/officeDocument/2006/relationships/image" Target="../media/image15.png"/><Relationship Id="rId1" Type="http://schemas.microsoft.com/office/2007/relationships/media" Target="../media/media10.mp4"/><Relationship Id="rId2" Type="http://schemas.openxmlformats.org/officeDocument/2006/relationships/video" Target="../media/media10.mp4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jpeg"/><Relationship Id="rId5" Type="http://schemas.openxmlformats.org/officeDocument/2006/relationships/image" Target="../media/image16.png"/><Relationship Id="rId1" Type="http://schemas.microsoft.com/office/2007/relationships/media" Target="../media/media11.mp4"/><Relationship Id="rId2" Type="http://schemas.openxmlformats.org/officeDocument/2006/relationships/video" Target="../media/media11.mp4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jpeg"/><Relationship Id="rId5" Type="http://schemas.openxmlformats.org/officeDocument/2006/relationships/image" Target="../media/image17.png"/><Relationship Id="rId1" Type="http://schemas.microsoft.com/office/2007/relationships/media" Target="../media/media12.mp4"/><Relationship Id="rId2" Type="http://schemas.openxmlformats.org/officeDocument/2006/relationships/video" Target="../media/media12.mp4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wav"/><Relationship Id="rId4" Type="http://schemas.openxmlformats.org/officeDocument/2006/relationships/audio" Target="../media/media2.wav"/><Relationship Id="rId5" Type="http://schemas.microsoft.com/office/2007/relationships/media" Target="../media/media3.mp3"/><Relationship Id="rId6" Type="http://schemas.openxmlformats.org/officeDocument/2006/relationships/audio" Target="../media/media3.mp3"/><Relationship Id="rId7" Type="http://schemas.openxmlformats.org/officeDocument/2006/relationships/slideLayout" Target="../slideLayouts/slideLayout1.xml"/><Relationship Id="rId8" Type="http://schemas.openxmlformats.org/officeDocument/2006/relationships/image" Target="../media/image6.jpeg"/><Relationship Id="rId9" Type="http://schemas.openxmlformats.org/officeDocument/2006/relationships/image" Target="../media/image7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jpeg"/><Relationship Id="rId5" Type="http://schemas.openxmlformats.org/officeDocument/2006/relationships/image" Target="../media/image8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jpeg"/><Relationship Id="rId5" Type="http://schemas.openxmlformats.org/officeDocument/2006/relationships/image" Target="../media/image9.png"/><Relationship Id="rId1" Type="http://schemas.microsoft.com/office/2007/relationships/media" Target="../media/media5.mp4"/><Relationship Id="rId2" Type="http://schemas.openxmlformats.org/officeDocument/2006/relationships/video" Target="../media/media5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jpeg"/><Relationship Id="rId5" Type="http://schemas.openxmlformats.org/officeDocument/2006/relationships/image" Target="../media/image10.png"/><Relationship Id="rId1" Type="http://schemas.microsoft.com/office/2007/relationships/media" Target="../media/media6.mp4"/><Relationship Id="rId2" Type="http://schemas.openxmlformats.org/officeDocument/2006/relationships/video" Target="../media/media6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800" y="3243072"/>
            <a:ext cx="5120640" cy="1709928"/>
          </a:xfrm>
        </p:spPr>
        <p:txBody>
          <a:bodyPr/>
          <a:lstStyle/>
          <a:p>
            <a:r>
              <a:rPr lang="en-US" dirty="0" smtClean="0"/>
              <a:t>Welcome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 rot="19416137">
            <a:off x="-7220" y="4589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 rot="19416137">
            <a:off x="-1074020" y="1697773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 rot="19416137">
            <a:off x="2201650" y="-66442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 rot="19416137">
            <a:off x="-312950" y="278909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 rot="19416137">
            <a:off x="2963650" y="402373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pic>
        <p:nvPicPr>
          <p:cNvPr id="11" name="Picture 10" descr="LogoFileProvider.aspx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0" y="5250180"/>
            <a:ext cx="1041400" cy="13538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Rectangle 11"/>
          <p:cNvSpPr/>
          <p:nvPr/>
        </p:nvSpPr>
        <p:spPr>
          <a:xfrm rot="19421256">
            <a:off x="-372731" y="1269357"/>
            <a:ext cx="47569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fld id="{8D689C87-FE12-F040-BB90-8D2F3A0B3A87}" type="datetime3">
              <a:rPr lang="en-GB" sz="3600" b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22 September 2011</a:t>
            </a:fld>
            <a:endParaRPr lang="en-GB" sz="4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1766279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19416137">
            <a:off x="-7220" y="4589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 rot="19416137">
            <a:off x="-1074020" y="1697773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 rot="19416137">
            <a:off x="2201650" y="-66442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 rot="19416137">
            <a:off x="-312950" y="278909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 rot="19416137">
            <a:off x="2963650" y="402373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30861" y="1247446"/>
            <a:ext cx="4548775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b="1" dirty="0" smtClean="0"/>
              <a:t>TYPES OF SOUND</a:t>
            </a:r>
            <a:endParaRPr lang="en-US" sz="2900" b="1" dirty="0"/>
          </a:p>
        </p:txBody>
      </p:sp>
      <p:pic>
        <p:nvPicPr>
          <p:cNvPr id="13" name="Picture 12" descr="LogoFileProvider.aspx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0" y="5250180"/>
            <a:ext cx="1041400" cy="13538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Rectangle 14"/>
          <p:cNvSpPr/>
          <p:nvPr/>
        </p:nvSpPr>
        <p:spPr>
          <a:xfrm rot="19421256">
            <a:off x="-372731" y="1269357"/>
            <a:ext cx="47569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fld id="{8D689C87-FE12-F040-BB90-8D2F3A0B3A87}" type="datetime3">
              <a:rPr lang="en-GB" sz="3600" b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22 September 2011</a:t>
            </a:fld>
            <a:endParaRPr lang="en-GB" sz="4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39752" y="1816169"/>
            <a:ext cx="4548775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b="1" dirty="0" smtClean="0"/>
              <a:t>ASYNCHRONOUS</a:t>
            </a:r>
            <a:endParaRPr lang="en-US" sz="2900" b="1" dirty="0"/>
          </a:p>
        </p:txBody>
      </p:sp>
      <p:sp>
        <p:nvSpPr>
          <p:cNvPr id="2" name="Rectangle 1"/>
          <p:cNvSpPr/>
          <p:nvPr/>
        </p:nvSpPr>
        <p:spPr>
          <a:xfrm>
            <a:off x="2232514" y="236377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/>
              <a:buChar char="•"/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Sound that does not match the action taking place on screen.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Asynchronous sound in _39 Steps_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2083" y="2985598"/>
            <a:ext cx="4824536" cy="361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02771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19416137">
            <a:off x="-7220" y="4589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 rot="19416137">
            <a:off x="-1074020" y="1697773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 rot="19416137">
            <a:off x="2201650" y="-66442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 rot="19416137">
            <a:off x="-312950" y="278909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 rot="19416137">
            <a:off x="2963650" y="402373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30861" y="1247446"/>
            <a:ext cx="4548775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b="1" dirty="0" smtClean="0"/>
              <a:t>TYPES OF SOUND</a:t>
            </a:r>
            <a:endParaRPr lang="en-US" sz="2900" b="1" dirty="0"/>
          </a:p>
        </p:txBody>
      </p:sp>
      <p:pic>
        <p:nvPicPr>
          <p:cNvPr id="13" name="Picture 12" descr="LogoFileProvider.aspx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0" y="5250180"/>
            <a:ext cx="1041400" cy="13538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Rectangle 14"/>
          <p:cNvSpPr/>
          <p:nvPr/>
        </p:nvSpPr>
        <p:spPr>
          <a:xfrm rot="19421256">
            <a:off x="-372731" y="1269357"/>
            <a:ext cx="47569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fld id="{8D689C87-FE12-F040-BB90-8D2F3A0B3A87}" type="datetime3">
              <a:rPr lang="en-GB" sz="3600" b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22 September 2011</a:t>
            </a:fld>
            <a:endParaRPr lang="en-GB" sz="4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39752" y="1816169"/>
            <a:ext cx="4548775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b="1" dirty="0" smtClean="0"/>
              <a:t>SCORE</a:t>
            </a:r>
            <a:endParaRPr lang="en-US" sz="2900" b="1" dirty="0"/>
          </a:p>
        </p:txBody>
      </p:sp>
      <p:sp>
        <p:nvSpPr>
          <p:cNvPr id="2" name="Rectangle 1"/>
          <p:cNvSpPr/>
          <p:nvPr/>
        </p:nvSpPr>
        <p:spPr>
          <a:xfrm>
            <a:off x="2232514" y="236377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/>
              <a:buChar char="•"/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Music added to the film to act as an emotional prompt.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Flags of Our Fathers_ Attack on Mount Suribach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81732" y="3010107"/>
            <a:ext cx="4722781" cy="354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95830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19416137">
            <a:off x="-7220" y="4589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 rot="19416137">
            <a:off x="-1074020" y="1697773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 rot="19416137">
            <a:off x="2201650" y="-66442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 rot="19416137">
            <a:off x="-312950" y="278909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 rot="19416137">
            <a:off x="2963650" y="402373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30861" y="1247446"/>
            <a:ext cx="4548775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b="1" dirty="0" smtClean="0"/>
              <a:t>TYPES OF SOUND</a:t>
            </a:r>
            <a:endParaRPr lang="en-US" sz="2900" b="1" dirty="0"/>
          </a:p>
        </p:txBody>
      </p:sp>
      <p:pic>
        <p:nvPicPr>
          <p:cNvPr id="13" name="Picture 12" descr="LogoFileProvider.aspx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1000" y="5250180"/>
            <a:ext cx="1041400" cy="13538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Rectangle 14"/>
          <p:cNvSpPr/>
          <p:nvPr/>
        </p:nvSpPr>
        <p:spPr>
          <a:xfrm rot="19421256">
            <a:off x="-372731" y="1269357"/>
            <a:ext cx="47569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fld id="{8D689C87-FE12-F040-BB90-8D2F3A0B3A87}" type="datetime3">
              <a:rPr lang="en-GB" sz="3600" b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22 September 2011</a:t>
            </a:fld>
            <a:endParaRPr lang="en-GB" sz="4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39752" y="1816169"/>
            <a:ext cx="4548775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b="1" dirty="0" smtClean="0"/>
              <a:t>VOICE OVER</a:t>
            </a:r>
            <a:endParaRPr lang="en-US" sz="2900" b="1" dirty="0"/>
          </a:p>
        </p:txBody>
      </p:sp>
      <p:sp>
        <p:nvSpPr>
          <p:cNvPr id="2" name="Rectangle 1"/>
          <p:cNvSpPr/>
          <p:nvPr/>
        </p:nvSpPr>
        <p:spPr>
          <a:xfrm>
            <a:off x="2232514" y="236377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/>
              <a:buChar char="•"/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Talking over the images usually added after the film is finished. Can be dialogue from elsewhere in the film – Displaced Diegetic Sound.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Use The Force Luke...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30861" y="3531116"/>
            <a:ext cx="4067678" cy="325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4330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19416137">
            <a:off x="-7220" y="4589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 rot="19416137">
            <a:off x="-1074020" y="1697773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 rot="19416137">
            <a:off x="2201650" y="-66442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 rot="19416137">
            <a:off x="-312950" y="278909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 rot="19416137">
            <a:off x="2963650" y="402373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30861" y="1247446"/>
            <a:ext cx="4548775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b="1" dirty="0" smtClean="0"/>
              <a:t>TYPES OF SOUND</a:t>
            </a:r>
            <a:endParaRPr lang="en-US" sz="2900" b="1" dirty="0"/>
          </a:p>
        </p:txBody>
      </p:sp>
      <p:pic>
        <p:nvPicPr>
          <p:cNvPr id="13" name="Picture 12" descr="LogoFileProvider.aspx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0" y="5250180"/>
            <a:ext cx="1041400" cy="13538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Rectangle 14"/>
          <p:cNvSpPr/>
          <p:nvPr/>
        </p:nvSpPr>
        <p:spPr>
          <a:xfrm rot="19421256">
            <a:off x="-372731" y="1269357"/>
            <a:ext cx="47569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fld id="{8D689C87-FE12-F040-BB90-8D2F3A0B3A87}" type="datetime3">
              <a:rPr lang="en-GB" sz="3600" b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22 September 2011</a:t>
            </a:fld>
            <a:endParaRPr lang="en-GB" sz="4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39752" y="1816169"/>
            <a:ext cx="4548775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b="1" dirty="0" smtClean="0"/>
              <a:t>SOUND BRIDGE</a:t>
            </a:r>
            <a:endParaRPr lang="en-US" sz="2900" b="1" dirty="0"/>
          </a:p>
        </p:txBody>
      </p:sp>
      <p:sp>
        <p:nvSpPr>
          <p:cNvPr id="2" name="Rectangle 1"/>
          <p:cNvSpPr/>
          <p:nvPr/>
        </p:nvSpPr>
        <p:spPr>
          <a:xfrm>
            <a:off x="2232514" y="236377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/>
              <a:buChar char="•"/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Sound that starts in one scene and carries over to the next – acting like a bridge!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Asynchronous sound in _39 Steps_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18413" y="3356992"/>
            <a:ext cx="406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22175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19416137">
            <a:off x="-7220" y="4589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 rot="19416137">
            <a:off x="-1074020" y="1697773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 rot="19416137">
            <a:off x="2201650" y="-66442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 rot="19416137">
            <a:off x="-312950" y="278909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 rot="19416137">
            <a:off x="2963650" y="402373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30861" y="1247446"/>
            <a:ext cx="4548775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b="1" dirty="0" smtClean="0"/>
              <a:t>TYPES OF SOUND</a:t>
            </a:r>
            <a:endParaRPr lang="en-US" sz="2900" b="1" dirty="0"/>
          </a:p>
        </p:txBody>
      </p:sp>
      <p:pic>
        <p:nvPicPr>
          <p:cNvPr id="13" name="Picture 12" descr="LogoFileProvider.aspx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0" y="5250180"/>
            <a:ext cx="1041400" cy="13538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Rectangle 14"/>
          <p:cNvSpPr/>
          <p:nvPr/>
        </p:nvSpPr>
        <p:spPr>
          <a:xfrm rot="19421256">
            <a:off x="-372731" y="1269357"/>
            <a:ext cx="47569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fld id="{8D689C87-FE12-F040-BB90-8D2F3A0B3A87}" type="datetime3">
              <a:rPr lang="en-GB" sz="3600" b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22 September 2011</a:t>
            </a:fld>
            <a:endParaRPr lang="en-GB" sz="4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39752" y="1816169"/>
            <a:ext cx="4548775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b="1" dirty="0" smtClean="0"/>
              <a:t>SOUND EFFECT</a:t>
            </a:r>
            <a:endParaRPr lang="en-US" sz="2900" b="1" dirty="0"/>
          </a:p>
        </p:txBody>
      </p:sp>
      <p:sp>
        <p:nvSpPr>
          <p:cNvPr id="2" name="Rectangle 1"/>
          <p:cNvSpPr/>
          <p:nvPr/>
        </p:nvSpPr>
        <p:spPr>
          <a:xfrm>
            <a:off x="2232514" y="236377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/>
              <a:buChar char="•"/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Sound added to the film – usually to highlight action i.e. exaggerated diegetic sound.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Baddest Fight Scenes EVER_ - Enter the Dragon - vs. O_Har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66156" y="3261433"/>
            <a:ext cx="4467554" cy="335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64227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6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19416137">
            <a:off x="-7220" y="4589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 rot="19416137">
            <a:off x="-1074020" y="1697773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 rot="19416137">
            <a:off x="2201650" y="-66442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 rot="19416137">
            <a:off x="-312950" y="278909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 rot="19416137">
            <a:off x="2963650" y="402373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30861" y="1247446"/>
            <a:ext cx="4548775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b="1" dirty="0" smtClean="0"/>
              <a:t>LISTENING TO FILM</a:t>
            </a:r>
            <a:endParaRPr lang="en-US" sz="2900" b="1" dirty="0"/>
          </a:p>
        </p:txBody>
      </p:sp>
      <p:pic>
        <p:nvPicPr>
          <p:cNvPr id="13" name="Picture 12" descr="LogoFileProvider.aspx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0" y="5250180"/>
            <a:ext cx="1041400" cy="13538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Rectangle 14"/>
          <p:cNvSpPr/>
          <p:nvPr/>
        </p:nvSpPr>
        <p:spPr>
          <a:xfrm rot="19421256">
            <a:off x="-372731" y="1269357"/>
            <a:ext cx="47569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fld id="{8D689C87-FE12-F040-BB90-8D2F3A0B3A87}" type="datetime3">
              <a:rPr lang="en-GB" sz="3600" b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22 September 2011</a:t>
            </a:fld>
            <a:endParaRPr lang="en-GB" sz="4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39752" y="1816169"/>
            <a:ext cx="454877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b="1" dirty="0" smtClean="0"/>
              <a:t>SEE IF YOU CAN FIND EXAMPLES</a:t>
            </a:r>
            <a:endParaRPr lang="en-US" sz="2900" b="1" dirty="0"/>
          </a:p>
        </p:txBody>
      </p:sp>
      <p:sp>
        <p:nvSpPr>
          <p:cNvPr id="2" name="Rectangle 1"/>
          <p:cNvSpPr/>
          <p:nvPr/>
        </p:nvSpPr>
        <p:spPr>
          <a:xfrm>
            <a:off x="2232514" y="3261446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/>
              <a:buChar char="•"/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What examples of all of these types of sound can you find in the following clip?</a:t>
            </a:r>
          </a:p>
          <a:p>
            <a:pPr>
              <a:buFont typeface="Arial"/>
              <a:buChar char="•"/>
            </a:pP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Arial"/>
              <a:buChar char="•"/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Consider how they are used to create meaning and to affect the audience.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33297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19416137">
            <a:off x="-7220" y="4589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 rot="19416137">
            <a:off x="-1074020" y="1697773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 rot="19416137">
            <a:off x="2201650" y="-66442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 rot="19416137">
            <a:off x="-312950" y="278909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 rot="19416137">
            <a:off x="2963650" y="402373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30861" y="1247446"/>
            <a:ext cx="454877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b="1" dirty="0" smtClean="0"/>
              <a:t>2001: A SPACE ODYSSEY</a:t>
            </a:r>
            <a:endParaRPr lang="en-US" sz="2900" b="1" dirty="0"/>
          </a:p>
        </p:txBody>
      </p:sp>
      <p:pic>
        <p:nvPicPr>
          <p:cNvPr id="13" name="Picture 12" descr="LogoFileProvider.aspx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0" y="5250180"/>
            <a:ext cx="1041400" cy="13538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Rectangle 14"/>
          <p:cNvSpPr/>
          <p:nvPr/>
        </p:nvSpPr>
        <p:spPr>
          <a:xfrm rot="19421256">
            <a:off x="-372731" y="1269357"/>
            <a:ext cx="47569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fld id="{8D689C87-FE12-F040-BB90-8D2F3A0B3A87}" type="datetime3">
              <a:rPr lang="en-GB" sz="3600" b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22 September 2011</a:t>
            </a:fld>
            <a:endParaRPr lang="en-GB" sz="4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3" name="Stop Dave, I_m Afrai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1804" y="2286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91813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8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19416137">
            <a:off x="-7220" y="4589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 rot="19416137">
            <a:off x="-1074020" y="1697773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 rot="19416137">
            <a:off x="2201650" y="-66442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 rot="19416137">
            <a:off x="-312950" y="278909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 rot="19416137">
            <a:off x="2963650" y="402373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30861" y="1247446"/>
            <a:ext cx="4548775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b="1" dirty="0" smtClean="0"/>
              <a:t>FALLING DOWN</a:t>
            </a:r>
            <a:endParaRPr lang="en-US" sz="2900" b="1" dirty="0"/>
          </a:p>
        </p:txBody>
      </p:sp>
      <p:pic>
        <p:nvPicPr>
          <p:cNvPr id="13" name="Picture 12" descr="LogoFileProvider.aspx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0" y="5250180"/>
            <a:ext cx="1041400" cy="13538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Rectangle 14"/>
          <p:cNvSpPr/>
          <p:nvPr/>
        </p:nvSpPr>
        <p:spPr>
          <a:xfrm rot="19421256">
            <a:off x="-372731" y="1269357"/>
            <a:ext cx="47569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fld id="{8D689C87-FE12-F040-BB90-8D2F3A0B3A87}" type="datetime3">
              <a:rPr lang="en-GB" sz="3600" b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22 September 2011</a:t>
            </a:fld>
            <a:endParaRPr lang="en-GB" sz="4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2" name="Falling Down - Opening Scen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2420888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34117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19416137">
            <a:off x="-7220" y="4589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 rot="19416137">
            <a:off x="-1074020" y="1697773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 rot="19416137">
            <a:off x="2201650" y="-66442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 rot="19416137">
            <a:off x="-312950" y="278909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 rot="19416137">
            <a:off x="2963650" y="402373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72687" y="1702964"/>
            <a:ext cx="4548775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b="1" dirty="0" smtClean="0"/>
              <a:t>PLENARY</a:t>
            </a:r>
            <a:endParaRPr lang="en-US" sz="29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835696" y="2708920"/>
            <a:ext cx="5562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Give me an example of:</a:t>
            </a:r>
          </a:p>
          <a:p>
            <a:pPr>
              <a:buFont typeface="Arial"/>
              <a:buChar char="•"/>
            </a:pP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Arial"/>
              <a:buChar char="•"/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DIEGETIC SOUND</a:t>
            </a:r>
          </a:p>
          <a:p>
            <a:pPr>
              <a:buFont typeface="Arial"/>
              <a:buChar char="•"/>
            </a:pP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Arial"/>
              <a:buChar char="•"/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SYNCHRONOUS SOUND</a:t>
            </a:r>
          </a:p>
          <a:p>
            <a:pPr>
              <a:buFont typeface="Arial"/>
              <a:buChar char="•"/>
            </a:pP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Arial"/>
              <a:buChar char="•"/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VOICE OVER</a:t>
            </a:r>
          </a:p>
          <a:p>
            <a:pPr>
              <a:buFont typeface="Arial"/>
              <a:buChar char="•"/>
            </a:pP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Arial"/>
              <a:buChar char="•"/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A SCORE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Arial"/>
              <a:buChar char="•"/>
            </a:pPr>
            <a:endParaRPr lang="en-US" b="1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Picture 12" descr="LogoFileProvider.aspx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5250180"/>
            <a:ext cx="1041400" cy="13538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Rectangle 13"/>
          <p:cNvSpPr/>
          <p:nvPr/>
        </p:nvSpPr>
        <p:spPr>
          <a:xfrm rot="19421256">
            <a:off x="-372731" y="1269357"/>
            <a:ext cx="47569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fld id="{8D689C87-FE12-F040-BB90-8D2F3A0B3A87}" type="datetime3">
              <a:rPr lang="en-GB" sz="3600" b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22 September 2011</a:t>
            </a:fld>
            <a:endParaRPr lang="en-GB" sz="4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8348925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19416137">
            <a:off x="-7220" y="4589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 rot="19416137">
            <a:off x="-1074020" y="1697773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 rot="19416137">
            <a:off x="2201650" y="-66442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 rot="19416137">
            <a:off x="-312950" y="278909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 rot="19416137">
            <a:off x="2963650" y="402373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58862" y="3212312"/>
            <a:ext cx="4548775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 smtClean="0"/>
              <a:t>PLEASE REMEMBER</a:t>
            </a:r>
            <a:endParaRPr lang="en-US" sz="29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066800" y="3962400"/>
            <a:ext cx="5562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Enter quickly and quietly.</a:t>
            </a:r>
          </a:p>
          <a:p>
            <a:pPr>
              <a:buFont typeface="Arial"/>
              <a:buChar char="•"/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No food or drink allowed.</a:t>
            </a:r>
          </a:p>
          <a:p>
            <a:pPr>
              <a:buFont typeface="Arial"/>
              <a:buChar char="•"/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No headphones to be visible.</a:t>
            </a:r>
          </a:p>
          <a:p>
            <a:pPr>
              <a:buFont typeface="Arial"/>
              <a:buChar char="•"/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Uniform needs to be in order.</a:t>
            </a:r>
          </a:p>
          <a:p>
            <a:pPr>
              <a:buFont typeface="Arial"/>
              <a:buChar char="•"/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Get out all equipment needed.</a:t>
            </a:r>
          </a:p>
          <a:p>
            <a:pPr>
              <a:buFont typeface="Arial"/>
              <a:buChar char="•"/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Planners on desks.</a:t>
            </a:r>
          </a:p>
          <a:p>
            <a:pPr>
              <a:buFont typeface="Arial"/>
              <a:buChar char="•"/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Record date and lesson objectives.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Picture 12" descr="LogoFileProvider.aspx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0" y="5250180"/>
            <a:ext cx="1041400" cy="13538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Rectangle 13"/>
          <p:cNvSpPr/>
          <p:nvPr/>
        </p:nvSpPr>
        <p:spPr>
          <a:xfrm rot="19421256">
            <a:off x="-372731" y="1269357"/>
            <a:ext cx="47569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fld id="{8D689C87-FE12-F040-BB90-8D2F3A0B3A87}" type="datetime3">
              <a:rPr lang="en-GB" sz="3600" b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22 September 2011</a:t>
            </a:fld>
            <a:endParaRPr lang="en-GB" sz="4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291361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19416137">
            <a:off x="-7220" y="4589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 rot="19416137">
            <a:off x="-1074020" y="1697773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 rot="19416137">
            <a:off x="2201650" y="-66442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 rot="19416137">
            <a:off x="-312950" y="278909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 rot="19416137">
            <a:off x="2963650" y="402373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03853" y="1702964"/>
            <a:ext cx="4548775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 smtClean="0"/>
              <a:t>Learning Objective</a:t>
            </a:r>
            <a:endParaRPr lang="en-US" sz="29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903504" y="2245297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To learn how 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other aspects of moving image media can create meaning.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Picture 12" descr="LogoFileProvider.aspx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0" y="5250180"/>
            <a:ext cx="1041400" cy="13538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Rectangle 13"/>
          <p:cNvSpPr/>
          <p:nvPr/>
        </p:nvSpPr>
        <p:spPr>
          <a:xfrm rot="19421256">
            <a:off x="-372731" y="1269357"/>
            <a:ext cx="47569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fld id="{8D689C87-FE12-F040-BB90-8D2F3A0B3A87}" type="datetime3">
              <a:rPr lang="en-GB" sz="3600" b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22 September 2011</a:t>
            </a:fld>
            <a:endParaRPr lang="en-GB" sz="4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87521" y="3394687"/>
            <a:ext cx="4548775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 smtClean="0"/>
              <a:t>Learning Outcomes</a:t>
            </a:r>
            <a:endParaRPr lang="en-US" sz="29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055904" y="4307479"/>
            <a:ext cx="5562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All students will 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explore how sound can create meaning when reading a text.</a:t>
            </a:r>
            <a:endParaRPr lang="en-US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Arial"/>
              <a:buChar char="•"/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Most students will be able to identify 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different types of sound and how they are working.</a:t>
            </a:r>
            <a:endParaRPr lang="en-US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Arial"/>
              <a:buChar char="•"/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Some students will explore the meanings that 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these 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signs create and how they work together to make 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sense and affect 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the audience.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63022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19416137">
            <a:off x="-7220" y="4589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 rot="19416137">
            <a:off x="-1074020" y="1697773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 rot="19416137">
            <a:off x="2201650" y="-66442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 rot="19416137">
            <a:off x="-312950" y="278909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 rot="19416137">
            <a:off x="2963650" y="402373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30861" y="1247446"/>
            <a:ext cx="4548775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b="1" dirty="0" smtClean="0"/>
              <a:t>STARTER</a:t>
            </a:r>
            <a:endParaRPr lang="en-US" sz="2900" b="1" dirty="0"/>
          </a:p>
        </p:txBody>
      </p:sp>
      <p:pic>
        <p:nvPicPr>
          <p:cNvPr id="13" name="Picture 12" descr="LogoFileProvider.aspx.jpe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01000" y="5250180"/>
            <a:ext cx="1041400" cy="13538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Rectangle 14"/>
          <p:cNvSpPr/>
          <p:nvPr/>
        </p:nvSpPr>
        <p:spPr>
          <a:xfrm rot="19421256">
            <a:off x="-372731" y="1269357"/>
            <a:ext cx="47569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fld id="{8D689C87-FE12-F040-BB90-8D2F3A0B3A87}" type="datetime3">
              <a:rPr lang="en-GB" sz="3600" b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22 September 2011</a:t>
            </a:fld>
            <a:endParaRPr lang="en-GB" sz="4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39752" y="1816169"/>
            <a:ext cx="454877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b="1" dirty="0" smtClean="0"/>
              <a:t>What do these sounds mean?</a:t>
            </a:r>
            <a:endParaRPr lang="en-US" sz="2900" b="1" dirty="0"/>
          </a:p>
        </p:txBody>
      </p:sp>
      <p:pic>
        <p:nvPicPr>
          <p:cNvPr id="3" name="30749__matt-g__m24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  <p:pic>
        <p:nvPicPr>
          <p:cNvPr id="4" name="57791__reinsamba__1192-cow-close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65600" y="4259951"/>
            <a:ext cx="812800" cy="812800"/>
          </a:xfrm>
          <a:prstGeom prst="rect">
            <a:avLst/>
          </a:prstGeom>
        </p:spPr>
      </p:pic>
      <p:pic>
        <p:nvPicPr>
          <p:cNvPr id="8" name="124552__netscraper__stade-gerland-la-ola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65600" y="544522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41821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3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051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27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3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051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19416137">
            <a:off x="-7220" y="4589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 rot="19416137">
            <a:off x="-1074020" y="1697773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 rot="19416137">
            <a:off x="2201650" y="-66442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 rot="19416137">
            <a:off x="-312950" y="278909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 rot="19416137">
            <a:off x="2963650" y="402373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30861" y="1247446"/>
            <a:ext cx="4548775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b="1" dirty="0" smtClean="0"/>
              <a:t>SOUNDS AS SIGNS</a:t>
            </a:r>
            <a:endParaRPr lang="en-US" sz="2900" b="1" dirty="0"/>
          </a:p>
        </p:txBody>
      </p:sp>
      <p:pic>
        <p:nvPicPr>
          <p:cNvPr id="13" name="Picture 12" descr="LogoFileProvider.aspx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0" y="5250180"/>
            <a:ext cx="1041400" cy="13538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Rectangle 14"/>
          <p:cNvSpPr/>
          <p:nvPr/>
        </p:nvSpPr>
        <p:spPr>
          <a:xfrm rot="19421256">
            <a:off x="-372731" y="1269357"/>
            <a:ext cx="47569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fld id="{8D689C87-FE12-F040-BB90-8D2F3A0B3A87}" type="datetime3">
              <a:rPr lang="en-GB" sz="3600" b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22 September 2011</a:t>
            </a:fld>
            <a:endParaRPr lang="en-GB" sz="4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74880" y="2636912"/>
            <a:ext cx="546738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Sounds can also create meanings and can act as almost any type of sign.</a:t>
            </a:r>
          </a:p>
          <a:p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Take this sound as an example:</a:t>
            </a:r>
          </a:p>
          <a:p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b="1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57791__reinsamba__1192-cow-clos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08556" y="42680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92147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19416137">
            <a:off x="-7220" y="4589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 rot="19416137">
            <a:off x="-1074020" y="1697773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 rot="19416137">
            <a:off x="2201650" y="-66442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 rot="19416137">
            <a:off x="-312950" y="278909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 rot="19416137">
            <a:off x="2963650" y="402373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30861" y="1247446"/>
            <a:ext cx="4548775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b="1" dirty="0" smtClean="0"/>
              <a:t>SOUNDS AS SIGNS</a:t>
            </a:r>
            <a:endParaRPr lang="en-US" sz="2900" b="1" dirty="0"/>
          </a:p>
        </p:txBody>
      </p:sp>
      <p:pic>
        <p:nvPicPr>
          <p:cNvPr id="13" name="Picture 12" descr="LogoFileProvider.aspx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0" y="5250180"/>
            <a:ext cx="1041400" cy="13538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Rectangle 14"/>
          <p:cNvSpPr/>
          <p:nvPr/>
        </p:nvSpPr>
        <p:spPr>
          <a:xfrm rot="19421256">
            <a:off x="-372731" y="1269357"/>
            <a:ext cx="47569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fld id="{8D689C87-FE12-F040-BB90-8D2F3A0B3A87}" type="datetime3">
              <a:rPr lang="en-GB" sz="3600" b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22 September 2011</a:t>
            </a:fld>
            <a:endParaRPr lang="en-GB" sz="4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74880" y="1918547"/>
            <a:ext cx="546738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Sounds can also create meanings and can act as almost any type of sign.</a:t>
            </a:r>
          </a:p>
          <a:p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Take this sound as an example:</a:t>
            </a:r>
          </a:p>
          <a:p>
            <a:endParaRPr lang="en-US" b="1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This is an 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ICONIC sign – why?</a:t>
            </a:r>
          </a:p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It sounds like a cow!</a:t>
            </a:r>
          </a:p>
          <a:p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This could be an INDEXICAL sign – how?</a:t>
            </a:r>
          </a:p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It could indicate a setting i.e. a farm.</a:t>
            </a:r>
          </a:p>
          <a:p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This could be a SYMBOLIC sign – how?</a:t>
            </a:r>
          </a:p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It could </a:t>
            </a:r>
            <a:r>
              <a:rPr lang="en-US" b="1" dirty="0" err="1" smtClean="0">
                <a:solidFill>
                  <a:schemeClr val="bg1">
                    <a:lumMod val="50000"/>
                  </a:schemeClr>
                </a:solidFill>
              </a:rPr>
              <a:t>sybolise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 milk, farming industry, beef.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14068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19416137">
            <a:off x="-7220" y="4589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 rot="19416137">
            <a:off x="-1074020" y="1697773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 rot="19416137">
            <a:off x="2201650" y="-66442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 rot="19416137">
            <a:off x="-312950" y="278909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 rot="19416137">
            <a:off x="2963650" y="402373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30861" y="1247446"/>
            <a:ext cx="4548775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b="1" dirty="0" smtClean="0"/>
              <a:t>TYPES OF SOUND</a:t>
            </a:r>
            <a:endParaRPr lang="en-US" sz="2900" b="1" dirty="0"/>
          </a:p>
        </p:txBody>
      </p:sp>
      <p:pic>
        <p:nvPicPr>
          <p:cNvPr id="13" name="Picture 12" descr="LogoFileProvider.aspx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0" y="5250180"/>
            <a:ext cx="1041400" cy="13538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Rectangle 14"/>
          <p:cNvSpPr/>
          <p:nvPr/>
        </p:nvSpPr>
        <p:spPr>
          <a:xfrm rot="19421256">
            <a:off x="-372731" y="1269357"/>
            <a:ext cx="47569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fld id="{8D689C87-FE12-F040-BB90-8D2F3A0B3A87}" type="datetime3">
              <a:rPr lang="en-GB" sz="3600" b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22 September 2011</a:t>
            </a:fld>
            <a:endParaRPr lang="en-GB" sz="4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39752" y="1816169"/>
            <a:ext cx="4548775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b="1" dirty="0" smtClean="0"/>
              <a:t>DIEGETIC</a:t>
            </a:r>
            <a:endParaRPr lang="en-US" sz="2900" b="1" dirty="0"/>
          </a:p>
        </p:txBody>
      </p:sp>
      <p:sp>
        <p:nvSpPr>
          <p:cNvPr id="2" name="Rectangle 1"/>
          <p:cNvSpPr/>
          <p:nvPr/>
        </p:nvSpPr>
        <p:spPr>
          <a:xfrm>
            <a:off x="2232514" y="236377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/>
              <a:buChar char="•"/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Sound that comes from within the world of the film.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TOP GUN - DIEGETIC MUISC clip.wmv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90081" y="3167073"/>
            <a:ext cx="4632176" cy="347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32233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19416137">
            <a:off x="-7220" y="4589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 rot="19416137">
            <a:off x="-1074020" y="1697773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 rot="19416137">
            <a:off x="2201650" y="-66442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 rot="19416137">
            <a:off x="-312950" y="278909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 rot="19416137">
            <a:off x="2963650" y="402373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30861" y="1247446"/>
            <a:ext cx="4548775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b="1" dirty="0" smtClean="0"/>
              <a:t>TYPES OF SOUND</a:t>
            </a:r>
            <a:endParaRPr lang="en-US" sz="2900" b="1" dirty="0"/>
          </a:p>
        </p:txBody>
      </p:sp>
      <p:pic>
        <p:nvPicPr>
          <p:cNvPr id="13" name="Picture 12" descr="LogoFileProvider.aspx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0" y="5250180"/>
            <a:ext cx="1041400" cy="13538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Rectangle 14"/>
          <p:cNvSpPr/>
          <p:nvPr/>
        </p:nvSpPr>
        <p:spPr>
          <a:xfrm rot="19421256">
            <a:off x="-372731" y="1269357"/>
            <a:ext cx="47569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fld id="{8D689C87-FE12-F040-BB90-8D2F3A0B3A87}" type="datetime3">
              <a:rPr lang="en-GB" sz="3600" b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22 September 2011</a:t>
            </a:fld>
            <a:endParaRPr lang="en-GB" sz="4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39752" y="1816169"/>
            <a:ext cx="4548775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b="1" dirty="0" smtClean="0"/>
              <a:t>NON-DIEGETIC</a:t>
            </a:r>
            <a:endParaRPr lang="en-US" sz="2900" b="1" dirty="0"/>
          </a:p>
        </p:txBody>
      </p:sp>
      <p:sp>
        <p:nvSpPr>
          <p:cNvPr id="2" name="Rectangle 1"/>
          <p:cNvSpPr/>
          <p:nvPr/>
        </p:nvSpPr>
        <p:spPr>
          <a:xfrm>
            <a:off x="2232514" y="236377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/>
              <a:buChar char="•"/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Sound that comes from outside the world of the film.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Diary Of A Wimpy Kid Clip _Cheese Touch_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5164" y="3045948"/>
            <a:ext cx="6108700" cy="33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7563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19416137">
            <a:off x="-7220" y="4589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 rot="19416137">
            <a:off x="-1074020" y="1697773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 rot="19416137">
            <a:off x="2201650" y="-66442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 rot="19416137">
            <a:off x="-312950" y="278909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 rot="19416137">
            <a:off x="2963650" y="402373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30861" y="1247446"/>
            <a:ext cx="4548775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b="1" dirty="0" smtClean="0"/>
              <a:t>TYPES OF SOUND</a:t>
            </a:r>
            <a:endParaRPr lang="en-US" sz="2900" b="1" dirty="0"/>
          </a:p>
        </p:txBody>
      </p:sp>
      <p:pic>
        <p:nvPicPr>
          <p:cNvPr id="13" name="Picture 12" descr="LogoFileProvider.aspx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0" y="5250180"/>
            <a:ext cx="1041400" cy="13538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Rectangle 14"/>
          <p:cNvSpPr/>
          <p:nvPr/>
        </p:nvSpPr>
        <p:spPr>
          <a:xfrm rot="19421256">
            <a:off x="-372731" y="1269357"/>
            <a:ext cx="47569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fld id="{8D689C87-FE12-F040-BB90-8D2F3A0B3A87}" type="datetime3">
              <a:rPr lang="en-GB" sz="3600" b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22 September 2011</a:t>
            </a:fld>
            <a:endParaRPr lang="en-GB" sz="4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39752" y="1816169"/>
            <a:ext cx="4548775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b="1" dirty="0" smtClean="0"/>
              <a:t>SYNCHRONOUS</a:t>
            </a:r>
            <a:endParaRPr lang="en-US" sz="2900" b="1" dirty="0"/>
          </a:p>
        </p:txBody>
      </p:sp>
      <p:sp>
        <p:nvSpPr>
          <p:cNvPr id="2" name="Rectangle 1"/>
          <p:cNvSpPr/>
          <p:nvPr/>
        </p:nvSpPr>
        <p:spPr>
          <a:xfrm>
            <a:off x="2232514" y="236377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/>
              <a:buChar char="•"/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Sound that matches the action taking place on screen.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012 Synchronous Soun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0356" y="2993931"/>
            <a:ext cx="4752528" cy="35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4693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al">
  <a:themeElements>
    <a:clrScheme name="Metal">
      <a:dk1>
        <a:sysClr val="windowText" lastClr="000000"/>
      </a:dk1>
      <a:lt1>
        <a:sysClr val="window" lastClr="FFFFFF"/>
      </a:lt1>
      <a:dk2>
        <a:srgbClr val="32363B"/>
      </a:dk2>
      <a:lt2>
        <a:srgbClr val="CACFD3"/>
      </a:lt2>
      <a:accent1>
        <a:srgbClr val="6283AD"/>
      </a:accent1>
      <a:accent2>
        <a:srgbClr val="324966"/>
      </a:accent2>
      <a:accent3>
        <a:srgbClr val="5B9EA4"/>
      </a:accent3>
      <a:accent4>
        <a:srgbClr val="1D5B57"/>
      </a:accent4>
      <a:accent5>
        <a:srgbClr val="1B4430"/>
      </a:accent5>
      <a:accent6>
        <a:srgbClr val="2F3C35"/>
      </a:accent6>
      <a:hlink>
        <a:srgbClr val="ED7307"/>
      </a:hlink>
      <a:folHlink>
        <a:srgbClr val="6D6F71"/>
      </a:folHlink>
    </a:clrScheme>
    <a:fontScheme name="Metal">
      <a:majorFont>
        <a:latin typeface="Eurostile"/>
        <a:ea typeface=""/>
        <a:cs typeface=""/>
        <a:font script="Jpan" typeface="ＭＳ Ｐゴシック"/>
      </a:majorFont>
      <a:minorFont>
        <a:latin typeface="Eurostile"/>
        <a:ea typeface=""/>
        <a:cs typeface=""/>
        <a:font script="Jpan" typeface="ＭＳ Ｐゴシック"/>
      </a:minorFont>
    </a:fontScheme>
    <a:fmtScheme name="Metal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0000"/>
              </a:schemeClr>
            </a:gs>
            <a:gs pos="100000">
              <a:schemeClr val="phClr">
                <a:tint val="70000"/>
                <a:shade val="94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60000"/>
                <a:satMod val="130000"/>
              </a:schemeClr>
            </a:gs>
            <a:gs pos="100000">
              <a:schemeClr val="phClr">
                <a:tint val="70000"/>
                <a:shade val="94000"/>
                <a:satMod val="135000"/>
              </a:schemeClr>
            </a:gs>
          </a:gsLst>
          <a:lin ang="162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808080">
                <a:alpha val="75000"/>
              </a:srgbClr>
            </a:innerShdw>
            <a:outerShdw blurRad="38100" dist="12700" dir="5400000" rotWithShape="0">
              <a:srgbClr val="FFFFFF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3000000"/>
            </a:lightRig>
          </a:scene3d>
          <a:sp3d contourW="15875" prstMaterial="matte">
            <a:bevelT w="63500" h="50800" prst="angle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7859</TotalTime>
  <Words>573</Words>
  <Application>Microsoft Macintosh PowerPoint</Application>
  <PresentationFormat>On-screen Show (4:3)</PresentationFormat>
  <Paragraphs>189</Paragraphs>
  <Slides>18</Slides>
  <Notes>2</Notes>
  <HiddenSlides>0</HiddenSlides>
  <MMClips>14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Metal</vt:lpstr>
      <vt:lpstr>Welcome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11B</dc:title>
  <dc:creator>James Harris</dc:creator>
  <cp:lastModifiedBy>James Harris</cp:lastModifiedBy>
  <cp:revision>204</cp:revision>
  <dcterms:created xsi:type="dcterms:W3CDTF">2011-03-18T08:21:25Z</dcterms:created>
  <dcterms:modified xsi:type="dcterms:W3CDTF">2011-09-22T09:56:14Z</dcterms:modified>
</cp:coreProperties>
</file>