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1" r:id="rId2"/>
    <p:sldId id="262" r:id="rId3"/>
    <p:sldId id="263" r:id="rId4"/>
    <p:sldId id="269" r:id="rId5"/>
    <p:sldId id="305" r:id="rId6"/>
    <p:sldId id="265" r:id="rId7"/>
    <p:sldId id="294" r:id="rId8"/>
    <p:sldId id="306" r:id="rId9"/>
    <p:sldId id="293" r:id="rId10"/>
    <p:sldId id="302" r:id="rId11"/>
    <p:sldId id="303" r:id="rId12"/>
    <p:sldId id="30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09" d="100"/>
          <a:sy n="109" d="100"/>
        </p:scale>
        <p:origin x="-1592" y="-9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9AA11F-68F5-FD4F-B3B3-D9EAD96C7F8D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202B6A8B-DC8A-9A4B-BB41-C35832E1D60C}">
      <dgm:prSet phldrT="[Text]"/>
      <dgm:spPr/>
      <dgm:t>
        <a:bodyPr/>
        <a:lstStyle/>
        <a:p>
          <a:r>
            <a:rPr lang="en-US" dirty="0" smtClean="0"/>
            <a:t>Making own coffee (performance code)</a:t>
          </a:r>
          <a:endParaRPr lang="en-US" dirty="0"/>
        </a:p>
      </dgm:t>
    </dgm:pt>
    <dgm:pt modelId="{5F55A8E8-9952-A246-9FAC-2C0F2FEA1FA5}" type="parTrans" cxnId="{7329F1B5-1B07-564A-AA33-CEE0277B6746}">
      <dgm:prSet/>
      <dgm:spPr/>
      <dgm:t>
        <a:bodyPr/>
        <a:lstStyle/>
        <a:p>
          <a:endParaRPr lang="en-US"/>
        </a:p>
      </dgm:t>
    </dgm:pt>
    <dgm:pt modelId="{61ADA3B8-8ABC-FD49-8A2B-08D448003A96}" type="sibTrans" cxnId="{7329F1B5-1B07-564A-AA33-CEE0277B6746}">
      <dgm:prSet/>
      <dgm:spPr/>
      <dgm:t>
        <a:bodyPr/>
        <a:lstStyle/>
        <a:p>
          <a:endParaRPr lang="en-US"/>
        </a:p>
      </dgm:t>
    </dgm:pt>
    <dgm:pt modelId="{8C5CE3BA-8A39-2D4B-8847-A5D4D7A6EF25}">
      <dgm:prSet phldrT="[Text]"/>
      <dgm:spPr/>
      <dgm:t>
        <a:bodyPr/>
        <a:lstStyle/>
        <a:p>
          <a:r>
            <a:rPr lang="en-US" dirty="0" smtClean="0"/>
            <a:t>Lives alone (connotation)</a:t>
          </a:r>
          <a:endParaRPr lang="en-US" dirty="0"/>
        </a:p>
      </dgm:t>
    </dgm:pt>
    <dgm:pt modelId="{BF51039D-7E2C-4E4C-B58A-64F1AEE0F641}" type="parTrans" cxnId="{41801BB7-9D67-4B40-A18B-504DDCEDD643}">
      <dgm:prSet/>
      <dgm:spPr/>
      <dgm:t>
        <a:bodyPr/>
        <a:lstStyle/>
        <a:p>
          <a:endParaRPr lang="en-US"/>
        </a:p>
      </dgm:t>
    </dgm:pt>
    <dgm:pt modelId="{D623FC44-3596-B049-AB26-75F93ED2F96A}" type="sibTrans" cxnId="{41801BB7-9D67-4B40-A18B-504DDCEDD643}">
      <dgm:prSet/>
      <dgm:spPr/>
      <dgm:t>
        <a:bodyPr/>
        <a:lstStyle/>
        <a:p>
          <a:endParaRPr lang="en-US"/>
        </a:p>
      </dgm:t>
    </dgm:pt>
    <dgm:pt modelId="{8182630C-8A73-7D48-8C49-2E211DD42691}">
      <dgm:prSet phldrT="[Text]"/>
      <dgm:spPr/>
      <dgm:t>
        <a:bodyPr/>
        <a:lstStyle/>
        <a:p>
          <a:r>
            <a:rPr lang="en-US" dirty="0" smtClean="0"/>
            <a:t>Is single – divorced, widowed etc.</a:t>
          </a:r>
          <a:endParaRPr lang="en-US" dirty="0"/>
        </a:p>
      </dgm:t>
    </dgm:pt>
    <dgm:pt modelId="{0A9634F3-2978-0146-A23C-E168B78423FF}" type="parTrans" cxnId="{6963F7E2-FF4B-4B42-80C7-41DC2BA9963F}">
      <dgm:prSet/>
      <dgm:spPr/>
      <dgm:t>
        <a:bodyPr/>
        <a:lstStyle/>
        <a:p>
          <a:endParaRPr lang="en-US"/>
        </a:p>
      </dgm:t>
    </dgm:pt>
    <dgm:pt modelId="{AFE5BFDF-6EA4-BD4C-8264-1D26E1BD1B47}" type="sibTrans" cxnId="{6963F7E2-FF4B-4B42-80C7-41DC2BA9963F}">
      <dgm:prSet/>
      <dgm:spPr/>
      <dgm:t>
        <a:bodyPr/>
        <a:lstStyle/>
        <a:p>
          <a:endParaRPr lang="en-US"/>
        </a:p>
      </dgm:t>
    </dgm:pt>
    <dgm:pt modelId="{8F424E19-FD2B-084C-A6B1-576CC42DAB80}" type="pres">
      <dgm:prSet presAssocID="{449AA11F-68F5-FD4F-B3B3-D9EAD96C7F8D}" presName="Name0" presStyleCnt="0">
        <dgm:presLayoutVars>
          <dgm:dir/>
          <dgm:resizeHandles val="exact"/>
        </dgm:presLayoutVars>
      </dgm:prSet>
      <dgm:spPr/>
    </dgm:pt>
    <dgm:pt modelId="{18121808-EAF9-AC4A-8854-1EFD6C139AD6}" type="pres">
      <dgm:prSet presAssocID="{202B6A8B-DC8A-9A4B-BB41-C35832E1D60C}" presName="node" presStyleLbl="node1" presStyleIdx="0" presStyleCnt="3">
        <dgm:presLayoutVars>
          <dgm:bulletEnabled val="1"/>
        </dgm:presLayoutVars>
      </dgm:prSet>
      <dgm:spPr/>
    </dgm:pt>
    <dgm:pt modelId="{F1E56160-8EC0-D547-AFD6-CAA2B5249A74}" type="pres">
      <dgm:prSet presAssocID="{61ADA3B8-8ABC-FD49-8A2B-08D448003A96}" presName="sibTrans" presStyleLbl="sibTrans2D1" presStyleIdx="0" presStyleCnt="2"/>
      <dgm:spPr/>
    </dgm:pt>
    <dgm:pt modelId="{E9F4078F-24C8-0D45-B31F-7BFC47FA94CD}" type="pres">
      <dgm:prSet presAssocID="{61ADA3B8-8ABC-FD49-8A2B-08D448003A96}" presName="connectorText" presStyleLbl="sibTrans2D1" presStyleIdx="0" presStyleCnt="2"/>
      <dgm:spPr/>
    </dgm:pt>
    <dgm:pt modelId="{2434AC49-325E-8148-92A8-BA21E8FFCE40}" type="pres">
      <dgm:prSet presAssocID="{8C5CE3BA-8A39-2D4B-8847-A5D4D7A6EF25}" presName="node" presStyleLbl="node1" presStyleIdx="1" presStyleCnt="3" custLinFactNeighborX="6884" custLinFactNeighborY="-232">
        <dgm:presLayoutVars>
          <dgm:bulletEnabled val="1"/>
        </dgm:presLayoutVars>
      </dgm:prSet>
      <dgm:spPr/>
    </dgm:pt>
    <dgm:pt modelId="{11C3DA43-33C8-1B41-B44B-C4F2A659AE3F}" type="pres">
      <dgm:prSet presAssocID="{D623FC44-3596-B049-AB26-75F93ED2F96A}" presName="sibTrans" presStyleLbl="sibTrans2D1" presStyleIdx="1" presStyleCnt="2"/>
      <dgm:spPr/>
    </dgm:pt>
    <dgm:pt modelId="{6CB98B36-874E-1D46-826D-ECCE00F69440}" type="pres">
      <dgm:prSet presAssocID="{D623FC44-3596-B049-AB26-75F93ED2F96A}" presName="connectorText" presStyleLbl="sibTrans2D1" presStyleIdx="1" presStyleCnt="2"/>
      <dgm:spPr/>
    </dgm:pt>
    <dgm:pt modelId="{F6E17612-599D-0848-B0A4-A3A22018B227}" type="pres">
      <dgm:prSet presAssocID="{8182630C-8A73-7D48-8C49-2E211DD42691}" presName="node" presStyleLbl="node1" presStyleIdx="2" presStyleCnt="3">
        <dgm:presLayoutVars>
          <dgm:bulletEnabled val="1"/>
        </dgm:presLayoutVars>
      </dgm:prSet>
      <dgm:spPr/>
    </dgm:pt>
  </dgm:ptLst>
  <dgm:cxnLst>
    <dgm:cxn modelId="{78CC4272-4A89-4F4D-9361-8AB7B917D718}" type="presOf" srcId="{D623FC44-3596-B049-AB26-75F93ED2F96A}" destId="{6CB98B36-874E-1D46-826D-ECCE00F69440}" srcOrd="1" destOrd="0" presId="urn:microsoft.com/office/officeart/2005/8/layout/process1"/>
    <dgm:cxn modelId="{7329F1B5-1B07-564A-AA33-CEE0277B6746}" srcId="{449AA11F-68F5-FD4F-B3B3-D9EAD96C7F8D}" destId="{202B6A8B-DC8A-9A4B-BB41-C35832E1D60C}" srcOrd="0" destOrd="0" parTransId="{5F55A8E8-9952-A246-9FAC-2C0F2FEA1FA5}" sibTransId="{61ADA3B8-8ABC-FD49-8A2B-08D448003A96}"/>
    <dgm:cxn modelId="{0BDCD799-F5F7-7C4A-8529-78E92147AC92}" type="presOf" srcId="{449AA11F-68F5-FD4F-B3B3-D9EAD96C7F8D}" destId="{8F424E19-FD2B-084C-A6B1-576CC42DAB80}" srcOrd="0" destOrd="0" presId="urn:microsoft.com/office/officeart/2005/8/layout/process1"/>
    <dgm:cxn modelId="{93B02430-F844-4142-A94E-207ECBEB1992}" type="presOf" srcId="{61ADA3B8-8ABC-FD49-8A2B-08D448003A96}" destId="{E9F4078F-24C8-0D45-B31F-7BFC47FA94CD}" srcOrd="1" destOrd="0" presId="urn:microsoft.com/office/officeart/2005/8/layout/process1"/>
    <dgm:cxn modelId="{740B7F3B-FFEC-2D4A-8BD0-E4374049B738}" type="presOf" srcId="{8C5CE3BA-8A39-2D4B-8847-A5D4D7A6EF25}" destId="{2434AC49-325E-8148-92A8-BA21E8FFCE40}" srcOrd="0" destOrd="0" presId="urn:microsoft.com/office/officeart/2005/8/layout/process1"/>
    <dgm:cxn modelId="{D5A3B922-1D80-D145-B1A8-3EAC49E4B0A8}" type="presOf" srcId="{D623FC44-3596-B049-AB26-75F93ED2F96A}" destId="{11C3DA43-33C8-1B41-B44B-C4F2A659AE3F}" srcOrd="0" destOrd="0" presId="urn:microsoft.com/office/officeart/2005/8/layout/process1"/>
    <dgm:cxn modelId="{1B341D7B-13F9-614C-BB93-4774443B63EB}" type="presOf" srcId="{8182630C-8A73-7D48-8C49-2E211DD42691}" destId="{F6E17612-599D-0848-B0A4-A3A22018B227}" srcOrd="0" destOrd="0" presId="urn:microsoft.com/office/officeart/2005/8/layout/process1"/>
    <dgm:cxn modelId="{FCF66AD0-229E-8040-B263-07A39698FC30}" type="presOf" srcId="{202B6A8B-DC8A-9A4B-BB41-C35832E1D60C}" destId="{18121808-EAF9-AC4A-8854-1EFD6C139AD6}" srcOrd="0" destOrd="0" presId="urn:microsoft.com/office/officeart/2005/8/layout/process1"/>
    <dgm:cxn modelId="{915C723E-2C65-934D-AD60-30375608E109}" type="presOf" srcId="{61ADA3B8-8ABC-FD49-8A2B-08D448003A96}" destId="{F1E56160-8EC0-D547-AFD6-CAA2B5249A74}" srcOrd="0" destOrd="0" presId="urn:microsoft.com/office/officeart/2005/8/layout/process1"/>
    <dgm:cxn modelId="{41801BB7-9D67-4B40-A18B-504DDCEDD643}" srcId="{449AA11F-68F5-FD4F-B3B3-D9EAD96C7F8D}" destId="{8C5CE3BA-8A39-2D4B-8847-A5D4D7A6EF25}" srcOrd="1" destOrd="0" parTransId="{BF51039D-7E2C-4E4C-B58A-64F1AEE0F641}" sibTransId="{D623FC44-3596-B049-AB26-75F93ED2F96A}"/>
    <dgm:cxn modelId="{6963F7E2-FF4B-4B42-80C7-41DC2BA9963F}" srcId="{449AA11F-68F5-FD4F-B3B3-D9EAD96C7F8D}" destId="{8182630C-8A73-7D48-8C49-2E211DD42691}" srcOrd="2" destOrd="0" parTransId="{0A9634F3-2978-0146-A23C-E168B78423FF}" sibTransId="{AFE5BFDF-6EA4-BD4C-8264-1D26E1BD1B47}"/>
    <dgm:cxn modelId="{7E9CB3F6-3CE7-1B4F-8100-ECD6CE194875}" type="presParOf" srcId="{8F424E19-FD2B-084C-A6B1-576CC42DAB80}" destId="{18121808-EAF9-AC4A-8854-1EFD6C139AD6}" srcOrd="0" destOrd="0" presId="urn:microsoft.com/office/officeart/2005/8/layout/process1"/>
    <dgm:cxn modelId="{FC394E2E-5F5F-8E4D-898A-0B1968F79EEE}" type="presParOf" srcId="{8F424E19-FD2B-084C-A6B1-576CC42DAB80}" destId="{F1E56160-8EC0-D547-AFD6-CAA2B5249A74}" srcOrd="1" destOrd="0" presId="urn:microsoft.com/office/officeart/2005/8/layout/process1"/>
    <dgm:cxn modelId="{0747078C-E745-F046-A1A3-2459AB909EF8}" type="presParOf" srcId="{F1E56160-8EC0-D547-AFD6-CAA2B5249A74}" destId="{E9F4078F-24C8-0D45-B31F-7BFC47FA94CD}" srcOrd="0" destOrd="0" presId="urn:microsoft.com/office/officeart/2005/8/layout/process1"/>
    <dgm:cxn modelId="{76A08B99-0A15-8646-AAC3-5E567337C36F}" type="presParOf" srcId="{8F424E19-FD2B-084C-A6B1-576CC42DAB80}" destId="{2434AC49-325E-8148-92A8-BA21E8FFCE40}" srcOrd="2" destOrd="0" presId="urn:microsoft.com/office/officeart/2005/8/layout/process1"/>
    <dgm:cxn modelId="{42DB2BF6-2BD4-AC48-8929-323D25B8B8B2}" type="presParOf" srcId="{8F424E19-FD2B-084C-A6B1-576CC42DAB80}" destId="{11C3DA43-33C8-1B41-B44B-C4F2A659AE3F}" srcOrd="3" destOrd="0" presId="urn:microsoft.com/office/officeart/2005/8/layout/process1"/>
    <dgm:cxn modelId="{8318AA2E-8BE5-014E-96F2-733405EAABD4}" type="presParOf" srcId="{11C3DA43-33C8-1B41-B44B-C4F2A659AE3F}" destId="{6CB98B36-874E-1D46-826D-ECCE00F69440}" srcOrd="0" destOrd="0" presId="urn:microsoft.com/office/officeart/2005/8/layout/process1"/>
    <dgm:cxn modelId="{97C85881-3CC7-7E4C-B6AB-838996A579CD}" type="presParOf" srcId="{8F424E19-FD2B-084C-A6B1-576CC42DAB80}" destId="{F6E17612-599D-0848-B0A4-A3A22018B22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21808-EAF9-AC4A-8854-1EFD6C139AD6}">
      <dsp:nvSpPr>
        <dsp:cNvPr id="0" name=""/>
        <dsp:cNvSpPr/>
      </dsp:nvSpPr>
      <dsp:spPr>
        <a:xfrm>
          <a:off x="6096" y="1659073"/>
          <a:ext cx="1822235" cy="12470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94000"/>
                <a:satMod val="135000"/>
              </a:schemeClr>
            </a:gs>
          </a:gsLst>
          <a:lin ang="16200000" scaled="1"/>
        </a:gradFill>
        <a:ln>
          <a:noFill/>
        </a:ln>
        <a:effectLst>
          <a:innerShdw blurRad="50800" dist="25400" dir="13500000">
            <a:srgbClr val="808080">
              <a:alpha val="75000"/>
            </a:srgbClr>
          </a:innerShdw>
          <a:outerShdw blurRad="38100" dist="12700" dir="5400000" rotWithShape="0">
            <a:srgbClr val="FFFFFF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Making own coffee (performance code)</a:t>
          </a:r>
          <a:endParaRPr lang="en-US" sz="1800" kern="1200" dirty="0"/>
        </a:p>
      </dsp:txBody>
      <dsp:txXfrm>
        <a:off x="42622" y="1695599"/>
        <a:ext cx="1749183" cy="1174040"/>
      </dsp:txXfrm>
    </dsp:sp>
    <dsp:sp modelId="{F1E56160-8EC0-D547-AFD6-CAA2B5249A74}">
      <dsp:nvSpPr>
        <dsp:cNvPr id="0" name=""/>
        <dsp:cNvSpPr/>
      </dsp:nvSpPr>
      <dsp:spPr>
        <a:xfrm rot="21596176">
          <a:off x="2023099" y="2055203"/>
          <a:ext cx="412908" cy="4519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hade val="94000"/>
                <a:satMod val="135000"/>
              </a:schemeClr>
            </a:gs>
          </a:gsLst>
          <a:lin ang="16200000" scaled="1"/>
        </a:gradFill>
        <a:ln>
          <a:noFill/>
        </a:ln>
        <a:effectLst>
          <a:innerShdw blurRad="50800" dist="25400" dir="13500000">
            <a:srgbClr val="808080">
              <a:alpha val="75000"/>
            </a:srgbClr>
          </a:innerShdw>
          <a:outerShdw blurRad="38100" dist="12700" dir="5400000" rotWithShape="0">
            <a:srgbClr val="FFFFFF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023099" y="2145655"/>
        <a:ext cx="289036" cy="271148"/>
      </dsp:txXfrm>
    </dsp:sp>
    <dsp:sp modelId="{2434AC49-325E-8148-92A8-BA21E8FFCE40}">
      <dsp:nvSpPr>
        <dsp:cNvPr id="0" name=""/>
        <dsp:cNvSpPr/>
      </dsp:nvSpPr>
      <dsp:spPr>
        <a:xfrm>
          <a:off x="2607403" y="1656180"/>
          <a:ext cx="1822235" cy="12470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94000"/>
                <a:satMod val="135000"/>
              </a:schemeClr>
            </a:gs>
          </a:gsLst>
          <a:lin ang="16200000" scaled="1"/>
        </a:gradFill>
        <a:ln>
          <a:noFill/>
        </a:ln>
        <a:effectLst>
          <a:innerShdw blurRad="50800" dist="25400" dir="13500000">
            <a:srgbClr val="808080">
              <a:alpha val="75000"/>
            </a:srgbClr>
          </a:innerShdw>
          <a:outerShdw blurRad="38100" dist="12700" dir="5400000" rotWithShape="0">
            <a:srgbClr val="FFFFFF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Lives alone (connotation)</a:t>
          </a:r>
          <a:endParaRPr lang="en-US" sz="1800" kern="1200" dirty="0"/>
        </a:p>
      </dsp:txBody>
      <dsp:txXfrm>
        <a:off x="2643929" y="1692706"/>
        <a:ext cx="1749183" cy="1174040"/>
      </dsp:txXfrm>
    </dsp:sp>
    <dsp:sp modelId="{11C3DA43-33C8-1B41-B44B-C4F2A659AE3F}">
      <dsp:nvSpPr>
        <dsp:cNvPr id="0" name=""/>
        <dsp:cNvSpPr/>
      </dsp:nvSpPr>
      <dsp:spPr>
        <a:xfrm rot="3977">
          <a:off x="4599317" y="2055227"/>
          <a:ext cx="359720" cy="4519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hade val="94000"/>
                <a:satMod val="135000"/>
              </a:schemeClr>
            </a:gs>
          </a:gsLst>
          <a:lin ang="16200000" scaled="1"/>
        </a:gradFill>
        <a:ln>
          <a:noFill/>
        </a:ln>
        <a:effectLst>
          <a:innerShdw blurRad="50800" dist="25400" dir="13500000">
            <a:srgbClr val="808080">
              <a:alpha val="75000"/>
            </a:srgbClr>
          </a:innerShdw>
          <a:outerShdw blurRad="38100" dist="12700" dir="5400000" rotWithShape="0">
            <a:srgbClr val="FFFFFF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599317" y="2145548"/>
        <a:ext cx="251804" cy="271148"/>
      </dsp:txXfrm>
    </dsp:sp>
    <dsp:sp modelId="{F6E17612-599D-0848-B0A4-A3A22018B227}">
      <dsp:nvSpPr>
        <dsp:cNvPr id="0" name=""/>
        <dsp:cNvSpPr/>
      </dsp:nvSpPr>
      <dsp:spPr>
        <a:xfrm>
          <a:off x="5108355" y="1659073"/>
          <a:ext cx="1822235" cy="12470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94000"/>
                <a:satMod val="135000"/>
              </a:schemeClr>
            </a:gs>
          </a:gsLst>
          <a:lin ang="16200000" scaled="1"/>
        </a:gradFill>
        <a:ln>
          <a:noFill/>
        </a:ln>
        <a:effectLst>
          <a:innerShdw blurRad="50800" dist="25400" dir="13500000">
            <a:srgbClr val="808080">
              <a:alpha val="75000"/>
            </a:srgbClr>
          </a:innerShdw>
          <a:outerShdw blurRad="38100" dist="12700" dir="5400000" rotWithShape="0">
            <a:srgbClr val="FFFFFF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Is single – divorced, widowed etc.</a:t>
          </a:r>
          <a:endParaRPr lang="en-US" sz="1800" kern="1200" dirty="0"/>
        </a:p>
      </dsp:txBody>
      <dsp:txXfrm>
        <a:off x="5144881" y="1695599"/>
        <a:ext cx="1749183" cy="1174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7EB1E-5767-2543-8717-870146769319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5EC69-DDC7-624A-9787-2BA62E423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8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4B0C-6F7E-E947-BD20-568734380EB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848600" y="0"/>
            <a:ext cx="1295399" cy="6858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  <a:alpha val="20000"/>
                </a:schemeClr>
              </a:gs>
              <a:gs pos="100000">
                <a:schemeClr val="bg1">
                  <a:lumMod val="85000"/>
                  <a:alpha val="2000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971800"/>
            <a:ext cx="5120640" cy="170992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" y="4956048"/>
            <a:ext cx="5111496" cy="384048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ctr">
              <a:buNone/>
              <a:defRPr sz="15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lnSpc>
                <a:spcPct val="120000"/>
              </a:lnSpc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</a:pPr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smtClean="0"/>
              <a:pPr/>
              <a:t>‹#›</a:t>
            </a:fld>
            <a:endParaRPr/>
          </a:p>
        </p:txBody>
      </p:sp>
      <p:pic>
        <p:nvPicPr>
          <p:cNvPr id="10" name="Picture 9" descr="titleSlide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760260"/>
            <a:ext cx="5120640" cy="179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259"/>
            <a:ext cx="7071837" cy="901700"/>
          </a:xfrm>
        </p:spPr>
        <p:txBody>
          <a:bodyPr bIns="0" anchor="b">
            <a:noAutofit/>
          </a:bodyPr>
          <a:lstStyle>
            <a:lvl1pPr algn="l">
              <a:defRPr sz="32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2988"/>
            <a:ext cx="6843713" cy="381317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00" y="1103406"/>
            <a:ext cx="7085908" cy="841188"/>
          </a:xfrm>
        </p:spPr>
        <p:txBody>
          <a:bodyPr tIns="0" b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96435"/>
            <a:ext cx="7072313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093" y="443753"/>
            <a:ext cx="6970059" cy="3977640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663173"/>
            <a:ext cx="7072313" cy="804862"/>
          </a:xfrm>
        </p:spPr>
        <p:txBody>
          <a:bodyPr lIns="109728"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685800"/>
            <a:ext cx="1128713" cy="544036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85800"/>
            <a:ext cx="5867400" cy="544036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1341" y="6181538"/>
            <a:ext cx="806824" cy="365125"/>
          </a:xfrm>
        </p:spPr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2971800"/>
            <a:ext cx="5122862" cy="1712259"/>
          </a:xfrm>
        </p:spPr>
        <p:txBody>
          <a:bodyPr anchor="b" anchorCtr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>
            <a:lvl1pPr algn="ctr">
              <a:defRPr sz="4400" b="1" baseline="0">
                <a:solidFill>
                  <a:schemeClr val="tx2"/>
                </a:solidFill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953000"/>
            <a:ext cx="5113896" cy="381000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ctr">
              <a:lnSpc>
                <a:spcPct val="120000"/>
              </a:lnSpc>
              <a:buNone/>
              <a:defRPr sz="15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</a:pPr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 anchor="t" anchorCtr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538" y="6356350"/>
            <a:ext cx="2130552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06353" y="9144"/>
            <a:ext cx="2743200" cy="6848856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pic>
        <p:nvPicPr>
          <p:cNvPr id="9" name="Picture 8" descr="titleSlide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760260"/>
            <a:ext cx="5120640" cy="17967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90800" y="6356350"/>
            <a:ext cx="667871" cy="365125"/>
          </a:xfr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marL="282575" indent="-282575" algn="ctr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kumimoji="0" sz="12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24435"/>
            <a:ext cx="4845424" cy="731838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00200"/>
            <a:ext cx="484542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9144"/>
            <a:ext cx="2379663" cy="6848856"/>
          </a:xfrm>
          <a:noFill/>
          <a:ln>
            <a:noFill/>
          </a:ln>
          <a:scene3d>
            <a:camera prst="orthographicFront"/>
            <a:lightRig rig="balanced" dir="t"/>
          </a:scene3d>
          <a:sp3d extrusionH="63500">
            <a:bevelT w="38100" h="38100" prst="softRound"/>
            <a:contourClr>
              <a:schemeClr val="bg1"/>
            </a:contourClr>
          </a:sp3d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marL="0" indent="0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54300"/>
            <a:ext cx="7315200" cy="850900"/>
          </a:xfrm>
        </p:spPr>
        <p:txBody>
          <a:bodyPr anchor="b" anchorCtr="0">
            <a:normAutofit/>
          </a:bodyPr>
          <a:lstStyle>
            <a:lvl1pPr algn="ctr">
              <a:defRPr sz="4400" b="1" cap="none" baseline="0"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099" y="3622344"/>
            <a:ext cx="7302501" cy="435401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5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 anchor="t" anchorCtr="0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538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 descr="SectionHeader-Bev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48" y="3559792"/>
            <a:ext cx="7315200" cy="179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035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1706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mparisonBoxes.png"/>
          <p:cNvPicPr>
            <a:picLocks noChangeAspect="1"/>
          </p:cNvPicPr>
          <p:nvPr/>
        </p:nvPicPr>
        <p:blipFill>
          <a:blip r:embed="rId2"/>
          <a:srcRect l="4559" t="28431" r="57794" b="7647"/>
          <a:stretch>
            <a:fillRect/>
          </a:stretch>
        </p:blipFill>
        <p:spPr>
          <a:xfrm>
            <a:off x="363071" y="1949824"/>
            <a:ext cx="3474720" cy="4290753"/>
          </a:xfrm>
          <a:prstGeom prst="rect">
            <a:avLst/>
          </a:prstGeom>
        </p:spPr>
      </p:pic>
      <p:pic>
        <p:nvPicPr>
          <p:cNvPr id="11" name="Picture 10" descr="ComparisonBoxes.png"/>
          <p:cNvPicPr>
            <a:picLocks noChangeAspect="1"/>
          </p:cNvPicPr>
          <p:nvPr/>
        </p:nvPicPr>
        <p:blipFill>
          <a:blip r:embed="rId2"/>
          <a:srcRect l="4559" t="28431" r="57794" b="7647"/>
          <a:stretch>
            <a:fillRect/>
          </a:stretch>
        </p:blipFill>
        <p:spPr>
          <a:xfrm>
            <a:off x="3992880" y="1945341"/>
            <a:ext cx="3474720" cy="42907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72236"/>
            <a:ext cx="3429000" cy="4174564"/>
          </a:xfrm>
          <a:prstGeom prst="roundRect">
            <a:avLst>
              <a:gd name="adj" fmla="val 4119"/>
            </a:avLst>
          </a:prstGeom>
          <a:noFill/>
          <a:effectLst/>
          <a:scene3d>
            <a:camera prst="orthographicFront"/>
            <a:lightRig rig="soft" dir="t"/>
          </a:scene3d>
          <a:sp3d>
            <a:extrusionClr>
              <a:schemeClr val="bg1"/>
            </a:extrusionClr>
            <a:contourClr>
              <a:schemeClr val="bg1">
                <a:lumMod val="65000"/>
              </a:schemeClr>
            </a:contourClr>
          </a:sp3d>
        </p:spPr>
        <p:txBody>
          <a:bodyPr tIns="91440" bIns="9144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" y="1237129"/>
            <a:ext cx="3429000" cy="698033"/>
          </a:xfrm>
        </p:spPr>
        <p:txBody>
          <a:bodyPr tIns="0" bIns="0" anchor="b">
            <a:normAutofit/>
          </a:bodyPr>
          <a:lstStyle>
            <a:lvl1pPr marL="0" indent="0" algn="ctr">
              <a:lnSpc>
                <a:spcPts val="2900"/>
              </a:lnSpc>
              <a:buNone/>
              <a:defRPr sz="26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11706" y="1237129"/>
            <a:ext cx="3429000" cy="698033"/>
          </a:xfrm>
        </p:spPr>
        <p:txBody>
          <a:bodyPr tIns="0" bIns="0" anchor="b">
            <a:normAutofit/>
          </a:bodyPr>
          <a:lstStyle>
            <a:lvl1pPr marL="0" indent="0" algn="ctr">
              <a:lnSpc>
                <a:spcPts val="2900"/>
              </a:lnSpc>
              <a:buNone/>
              <a:defRPr sz="26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11706" y="1972236"/>
            <a:ext cx="3429000" cy="4174564"/>
          </a:xfrm>
          <a:prstGeom prst="roundRect">
            <a:avLst>
              <a:gd name="adj" fmla="val 2941"/>
            </a:avLst>
          </a:prstGeom>
          <a:noFill/>
          <a:effectLst/>
          <a:scene3d>
            <a:camera prst="orthographicFront"/>
            <a:lightRig rig="soft" dir="t"/>
          </a:scene3d>
          <a:sp3d>
            <a:extrusionClr>
              <a:schemeClr val="bg1"/>
            </a:extrusionClr>
            <a:contourClr>
              <a:schemeClr val="bg1">
                <a:lumMod val="65000"/>
              </a:schemeClr>
            </a:contourClr>
          </a:sp3d>
        </p:spPr>
        <p:txBody>
          <a:bodyPr vert="horz" lIns="91440" tIns="91440" rIns="91440" bIns="9144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algn="l" defTabSz="914400" rtl="0" eaLnBrk="1" latinLnBrk="0" hangingPunct="1">
              <a:buSzPct val="100000"/>
              <a:buFont typeface="Wingdings 2" pitchFamily="18" charset="2"/>
              <a:buChar char="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buSzPct val="100000"/>
              <a:buFont typeface="Wingdings 2" pitchFamily="18" charset="2"/>
              <a:buChar char="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buSzPct val="100000"/>
              <a:buFont typeface="Wingdings 2" pitchFamily="18" charset="2"/>
              <a:buChar char="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buSzPct val="100000"/>
              <a:buFont typeface="Wingdings 2" pitchFamily="18" charset="2"/>
              <a:buChar char="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buSzPct val="100000"/>
              <a:buFont typeface="Wingdings 2" pitchFamily="18" charset="2"/>
              <a:buChar char="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624" y="524435"/>
            <a:ext cx="7086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624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62943" y="4694238"/>
            <a:ext cx="2133600" cy="365125"/>
          </a:xfrm>
          <a:prstGeom prst="rect">
            <a:avLst/>
          </a:prstGeom>
        </p:spPr>
        <p:txBody>
          <a:bodyPr vert="horz" lIns="45720" tIns="45720" rIns="45720" bIns="45720" rtlCol="0" anchor="ctr"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algn="l">
              <a:defRPr sz="18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fld id="{EC84BABD-81A3-2D4D-AAB5-571C26F8D4F4}" type="datetimeFigureOut">
              <a:rPr lang="en-US" smtClean="0"/>
              <a:pPr/>
              <a:t>06/10/2011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341" y="6181538"/>
            <a:ext cx="806824" cy="365125"/>
          </a:xfrm>
          <a:prstGeom prst="rect">
            <a:avLst/>
          </a:prstGeom>
        </p:spPr>
        <p:txBody>
          <a:bodyPr vert="horz" lIns="45720" tIns="45720" rIns="45720" bIns="45720" rtlCol="0" anchor="ctr"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algn="r">
              <a:defRPr sz="45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fld id="{A3F9063B-3EE0-614B-92F5-601A4F942D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velDivid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2400" y="0"/>
            <a:ext cx="107156" cy="685800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 rot="16200000">
            <a:off x="5769819" y="3208338"/>
            <a:ext cx="5105400" cy="365125"/>
          </a:xfrm>
          <a:prstGeom prst="rect">
            <a:avLst/>
          </a:prstGeom>
        </p:spPr>
        <p:txBody>
          <a:bodyPr vert="horz" lIns="45720" tIns="45720" rIns="45720" bIns="45720" rtlCol="0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marL="282575" indent="-282575" algn="l" defTabSz="914400" rtl="0" eaLnBrk="1" latinLnBrk="0" hangingPunct="1"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18" charset="2"/>
              <a:buNone/>
              <a:defRPr kumimoji="0" sz="2200" b="1" i="0" u="none" strike="noStrike" kern="1200" cap="none" spc="0" normalizeH="0" baseline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>
          <a:solidFill>
            <a:schemeClr val="tx2"/>
          </a:solidFill>
          <a:effectLst>
            <a:innerShdw blurRad="63500" dist="50800" dir="5400000">
              <a:schemeClr val="bg1">
                <a:alpha val="50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400"/>
        </a:spcBef>
        <a:buClr>
          <a:schemeClr val="tx2"/>
        </a:buClr>
        <a:buSzPct val="100000"/>
        <a:buFont typeface="Wingdings 2" pitchFamily="18" charset="2"/>
        <a:buChar char=""/>
        <a:defRPr sz="26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tx2">
            <a:lumMod val="60000"/>
            <a:lumOff val="40000"/>
          </a:schemeClr>
        </a:buClr>
        <a:buSzPct val="100000"/>
        <a:buFont typeface="Wingdings 2" pitchFamily="18" charset="2"/>
        <a:buChar char=""/>
        <a:defRPr sz="24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Wingdings 2" pitchFamily="18" charset="2"/>
        <a:buChar char=""/>
        <a:defRPr sz="22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tx2">
            <a:lumMod val="60000"/>
            <a:lumOff val="40000"/>
          </a:schemeClr>
        </a:buClr>
        <a:buSzPct val="100000"/>
        <a:buFont typeface="Wingdings 2" pitchFamily="18" charset="2"/>
        <a:buChar char=""/>
        <a:defRPr sz="20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Clr>
          <a:schemeClr val="tx2"/>
        </a:buClr>
        <a:buSzPct val="100000"/>
        <a:buFont typeface="Wingdings 2" pitchFamily="18" charset="2"/>
        <a:buChar char=""/>
        <a:defRPr sz="1800" kern="1200">
          <a:solidFill>
            <a:schemeClr val="tx1">
              <a:lumMod val="65000"/>
              <a:lumOff val="35000"/>
            </a:schemeClr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243072"/>
            <a:ext cx="5120640" cy="1709928"/>
          </a:xfrm>
        </p:spPr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1" name="Picture 10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76627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WHAT DID WE LEARN?</a:t>
            </a:r>
            <a:endParaRPr lang="en-US" sz="2900" b="1" dirty="0"/>
          </a:p>
        </p:txBody>
      </p:sp>
      <p:sp>
        <p:nvSpPr>
          <p:cNvPr id="2" name="Rectangle 1"/>
          <p:cNvSpPr/>
          <p:nvPr/>
        </p:nvSpPr>
        <p:spPr>
          <a:xfrm>
            <a:off x="2232514" y="3261446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What information did we get about the character in the clip?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What elements of MISE-EN-SCENE gave us this information?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329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ANALYSING MISE-EN-SCENE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39497885"/>
              </p:ext>
            </p:extLst>
          </p:nvPr>
        </p:nvGraphicFramePr>
        <p:xfrm>
          <a:off x="731656" y="1152080"/>
          <a:ext cx="6936688" cy="456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2120734" y="46531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Try breaking down the information that we have gathered about the character into this process.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181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SE7E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1" y="2241572"/>
            <a:ext cx="8803373" cy="42117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2590" y="1024308"/>
            <a:ext cx="4548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ANALYSE THE </a:t>
            </a:r>
          </a:p>
          <a:p>
            <a:pPr algn="ctr"/>
            <a:r>
              <a:rPr lang="en-US" sz="2900" b="1" dirty="0" smtClean="0"/>
              <a:t>MISE-EN-SCENE</a:t>
            </a:r>
            <a:endParaRPr lang="en-US" sz="2900" b="1" dirty="0"/>
          </a:p>
        </p:txBody>
      </p:sp>
    </p:spTree>
    <p:extLst>
      <p:ext uri="{BB962C8B-B14F-4D97-AF65-F5344CB8AC3E}">
        <p14:creationId xmlns:p14="http://schemas.microsoft.com/office/powerpoint/2010/main" val="17152872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2687" y="1702964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PLENARY</a:t>
            </a:r>
            <a:endParaRPr lang="en-US" sz="2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2708920"/>
            <a:ext cx="55626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If you were to make a film about you what would you include in the MISE-EN-SCENE to the opening scene so that an audience would understand what you are like as a person?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Remember to think about: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Costume.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Make</a:t>
            </a:r>
            <a:r>
              <a:rPr lang="en-GB" dirty="0"/>
              <a:t>-up.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Lighting.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Casting.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Performance.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Location.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Setting.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Props. 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4892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8862" y="3212312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/>
              <a:t>PLEASE REMEMBER</a:t>
            </a:r>
            <a:endParaRPr lang="en-US" sz="2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3962400"/>
            <a:ext cx="556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Enter quickly and quietly.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No food or drink allowed.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No headphones to be visible.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Uniform needs to be in order.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Get out all equipment needed.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Planners on desks.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Record date and lesson objectives.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136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3853" y="1702964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/>
              <a:t>Learning Objective</a:t>
            </a:r>
            <a:endParaRPr lang="en-US" sz="2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03504" y="2245297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understand how MISE-EN-SCENE can be used to communicate meaning.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87521" y="3394687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/>
              <a:t>Learning Outcomes</a:t>
            </a:r>
            <a:endParaRPr lang="en-US" sz="29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55904" y="4307479"/>
            <a:ext cx="556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All students will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understand what MISE-EN-SCENE means.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Most students will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analyse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 the MISE-EN-SCENE used in a film.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Some students will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be able to comment on how elements of MISE-EN-SCENE operate together to create meaning.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302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STARTER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Through The Keyhole?</a:t>
            </a:r>
            <a:endParaRPr lang="en-US" sz="2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63688" y="2708920"/>
            <a:ext cx="5562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What would an EVIL LAIR look like?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In your groups design an evil character, from a family friendly film, and the place that they live.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Consider what you show in the back ground that reveals them as evil.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Consider what they look like to make this meaning clear to an audience.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182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STARTER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816169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Through The Keyhole?</a:t>
            </a:r>
            <a:endParaRPr lang="en-US" sz="2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63688" y="2708920"/>
            <a:ext cx="556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Take us through your design.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What communicates evil to the audience?</a:t>
            </a:r>
          </a:p>
          <a:p>
            <a:pPr>
              <a:buFont typeface="Arial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What connotations does your design have?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820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MISE-EN-SCENE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4880" y="1801519"/>
            <a:ext cx="54673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You have just done what every film maker does when designing characters and the spaces that they inhabit.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You have used MISE-EN-SCENE (pronounced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meez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-on-son).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086" y="3710107"/>
            <a:ext cx="3950090" cy="272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14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WHAT IS </a:t>
            </a:r>
          </a:p>
          <a:p>
            <a:pPr algn="ctr"/>
            <a:r>
              <a:rPr lang="en-US" sz="2900" b="1" dirty="0" smtClean="0"/>
              <a:t>MISE-EN-SCENE?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4880" y="2245297"/>
            <a:ext cx="54673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MISE-EN-SCENE means “put in the frame” and includes anything that you can see on the screen.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What might this include?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406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0861" y="1247446"/>
            <a:ext cx="4548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WHAT IS</a:t>
            </a:r>
          </a:p>
          <a:p>
            <a:pPr algn="ctr"/>
            <a:r>
              <a:rPr lang="en-US" sz="2900" b="1" dirty="0" smtClean="0"/>
              <a:t>MISE-EN-SCENE?</a:t>
            </a:r>
            <a:endParaRPr lang="en-US" sz="2900" b="1" dirty="0"/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4880" y="2245297"/>
            <a:ext cx="54673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MISE-EN-SCENE means “put in the frame” and includes anything that you can see on the screen.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What might this include?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Costume.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Make-up.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Lighting.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Casting.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Performance.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Location.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Setting.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Props.</a:t>
            </a:r>
            <a:r>
              <a:rPr lang="en-GB" dirty="0"/>
              <a:t> 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256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416137">
            <a:off x="-7220" y="458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16137">
            <a:off x="-1074020" y="16977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16137">
            <a:off x="2201650" y="-66442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16137">
            <a:off x="-312950" y="2789097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16137">
            <a:off x="2963650" y="402373"/>
            <a:ext cx="214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DATE</a:t>
            </a:r>
            <a:endParaRPr lang="en-GB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3" name="Picture 12" descr="LogoFileProvider.aspx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250180"/>
            <a:ext cx="1041400" cy="135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 rot="19421256">
            <a:off x="-372731" y="1269357"/>
            <a:ext cx="47569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fld id="{8D689C87-FE12-F040-BB90-8D2F3A0B3A87}" type="datetime3">
              <a:rPr lang="en-GB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 October 2011</a:t>
            </a:fld>
            <a:endParaRPr lang="en-GB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SE7E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1" y="2241572"/>
            <a:ext cx="8803373" cy="42117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2590" y="308727"/>
            <a:ext cx="45487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WHAT DO WE LEARN ABOUT THE CHARACTER IN THIS CLIP?</a:t>
            </a:r>
            <a:endParaRPr lang="en-US" sz="2900" b="1" dirty="0"/>
          </a:p>
        </p:txBody>
      </p:sp>
    </p:spTree>
    <p:extLst>
      <p:ext uri="{BB962C8B-B14F-4D97-AF65-F5344CB8AC3E}">
        <p14:creationId xmlns:p14="http://schemas.microsoft.com/office/powerpoint/2010/main" val="15133223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al">
  <a:themeElements>
    <a:clrScheme name="Metal">
      <a:dk1>
        <a:sysClr val="windowText" lastClr="000000"/>
      </a:dk1>
      <a:lt1>
        <a:sysClr val="window" lastClr="FFFFFF"/>
      </a:lt1>
      <a:dk2>
        <a:srgbClr val="32363B"/>
      </a:dk2>
      <a:lt2>
        <a:srgbClr val="CACFD3"/>
      </a:lt2>
      <a:accent1>
        <a:srgbClr val="6283AD"/>
      </a:accent1>
      <a:accent2>
        <a:srgbClr val="324966"/>
      </a:accent2>
      <a:accent3>
        <a:srgbClr val="5B9EA4"/>
      </a:accent3>
      <a:accent4>
        <a:srgbClr val="1D5B57"/>
      </a:accent4>
      <a:accent5>
        <a:srgbClr val="1B4430"/>
      </a:accent5>
      <a:accent6>
        <a:srgbClr val="2F3C35"/>
      </a:accent6>
      <a:hlink>
        <a:srgbClr val="ED7307"/>
      </a:hlink>
      <a:folHlink>
        <a:srgbClr val="6D6F71"/>
      </a:folHlink>
    </a:clrScheme>
    <a:fontScheme name="Metal">
      <a:majorFont>
        <a:latin typeface="Eurostile"/>
        <a:ea typeface=""/>
        <a:cs typeface=""/>
        <a:font script="Jpan" typeface="ＭＳ Ｐゴシック"/>
      </a:majorFont>
      <a:minorFont>
        <a:latin typeface="Eurostile"/>
        <a:ea typeface=""/>
        <a:cs typeface=""/>
        <a:font script="Jpan" typeface="ＭＳ Ｐゴシック"/>
      </a:minorFont>
    </a:fontScheme>
    <a:fmtScheme name="Metal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38100" dist="12700" dir="5400000" rotWithShape="0">
              <a:srgbClr val="FFFFFF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3000000"/>
            </a:lightRig>
          </a:scene3d>
          <a:sp3d contourW="15875" prstMaterial="matte">
            <a:bevelT w="63500" h="50800" prst="angle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7999</TotalTime>
  <Words>560</Words>
  <Application>Microsoft Macintosh PowerPoint</Application>
  <PresentationFormat>On-screen Show (4:3)</PresentationFormat>
  <Paragraphs>158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Metal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11B</dc:title>
  <dc:creator>James Harris</dc:creator>
  <cp:lastModifiedBy>James Harris</cp:lastModifiedBy>
  <cp:revision>207</cp:revision>
  <dcterms:created xsi:type="dcterms:W3CDTF">2011-03-18T08:21:25Z</dcterms:created>
  <dcterms:modified xsi:type="dcterms:W3CDTF">2011-10-06T09:25:57Z</dcterms:modified>
</cp:coreProperties>
</file>